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8" r:id="rId3"/>
    <p:sldId id="266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82" r:id="rId12"/>
    <p:sldId id="297" r:id="rId13"/>
    <p:sldId id="275" r:id="rId14"/>
    <p:sldId id="277" r:id="rId15"/>
    <p:sldId id="278" r:id="rId16"/>
    <p:sldId id="279" r:id="rId17"/>
    <p:sldId id="280" r:id="rId18"/>
    <p:sldId id="284" r:id="rId19"/>
    <p:sldId id="285" r:id="rId20"/>
    <p:sldId id="286" r:id="rId21"/>
    <p:sldId id="287" r:id="rId22"/>
    <p:sldId id="288" r:id="rId23"/>
    <p:sldId id="295" r:id="rId24"/>
    <p:sldId id="290" r:id="rId25"/>
    <p:sldId id="291" r:id="rId26"/>
    <p:sldId id="292" r:id="rId27"/>
    <p:sldId id="293" r:id="rId28"/>
    <p:sldId id="298" r:id="rId29"/>
    <p:sldId id="304" r:id="rId30"/>
    <p:sldId id="305" r:id="rId31"/>
  </p:sldIdLst>
  <p:sldSz cx="9144000" cy="6858000" type="screen4x3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DE" initials="U" lastIdx="12" clrIdx="0"/>
  <p:cmAuthor id="1" name="Usuario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B1B1A"/>
    <a:srgbClr val="FF991B"/>
    <a:srgbClr val="FAD600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rio\Documents\MAX_ECO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rio\Documents\MAX_ECO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rio\Documents\MAX_ECO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rio\Documents\MAX_ECO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ario\Documents\MAX_ECO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75628928"/>
        <c:axId val="75630464"/>
      </c:scatterChart>
      <c:valAx>
        <c:axId val="75628928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5630464"/>
        <c:crosses val="autoZero"/>
        <c:crossBetween val="midCat"/>
        <c:majorUnit val="10"/>
      </c:valAx>
      <c:valAx>
        <c:axId val="75630464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56289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>
        <c:manualLayout>
          <c:layoutTarget val="inner"/>
          <c:xMode val="edge"/>
          <c:yMode val="edge"/>
          <c:x val="0.11471813557585901"/>
          <c:y val="2.0749328505982999E-2"/>
          <c:w val="0.83536023250288216"/>
          <c:h val="0.87430536040657814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</c:marker>
          <c:trendline>
            <c:spPr>
              <a:ln w="25400"/>
            </c:spPr>
            <c:trendlineType val="linear"/>
          </c:trendline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92058368"/>
        <c:axId val="92059904"/>
      </c:scatterChart>
      <c:valAx>
        <c:axId val="92058368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2059904"/>
        <c:crosses val="autoZero"/>
        <c:crossBetween val="midCat"/>
        <c:majorUnit val="10"/>
      </c:valAx>
      <c:valAx>
        <c:axId val="92059904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2058368"/>
        <c:crosses val="autoZero"/>
        <c:crossBetween val="midCat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4.4537947169020806E-2"/>
          <c:y val="5.4032642471415308E-2"/>
          <c:w val="0.9079602632819459"/>
          <c:h val="0.8330138474070050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bg1"/>
                </a:solidFill>
              </a:ln>
            </c:spPr>
            <c:trendlineType val="poly"/>
            <c:order val="2"/>
          </c:trendline>
          <c:xVal>
            <c:numRef>
              <c:f>Hoja1!$A$10:$A$14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Hoja1!$B$10:$B$14</c:f>
              <c:numCache>
                <c:formatCode>0.00</c:formatCode>
                <c:ptCount val="5"/>
                <c:pt idx="0">
                  <c:v>0</c:v>
                </c:pt>
                <c:pt idx="1">
                  <c:v>24.494897427831798</c:v>
                </c:pt>
                <c:pt idx="2">
                  <c:v>28.284271247461856</c:v>
                </c:pt>
                <c:pt idx="3">
                  <c:v>24.494897427831798</c:v>
                </c:pt>
                <c:pt idx="4">
                  <c:v>0</c:v>
                </c:pt>
              </c:numCache>
            </c:numRef>
          </c:yVal>
        </c:ser>
        <c:dLbls/>
        <c:axId val="99691520"/>
        <c:axId val="99713792"/>
      </c:scatterChart>
      <c:valAx>
        <c:axId val="99691520"/>
        <c:scaling>
          <c:orientation val="minMax"/>
          <c:max val="45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9713792"/>
        <c:crosses val="autoZero"/>
        <c:crossBetween val="midCat"/>
      </c:valAx>
      <c:valAx>
        <c:axId val="99713792"/>
        <c:scaling>
          <c:orientation val="minMax"/>
          <c:max val="35"/>
        </c:scaling>
        <c:axPos val="l"/>
        <c:numFmt formatCode="0" sourceLinked="0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9691520"/>
        <c:crosses val="autoZero"/>
        <c:crossBetween val="midCat"/>
        <c:majorUnit val="5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4.4537947169020806E-2"/>
          <c:y val="5.4032642471415405E-2"/>
          <c:w val="0.9079602632819459"/>
          <c:h val="0.8330138474070050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bg1"/>
                </a:solidFill>
              </a:ln>
            </c:spPr>
            <c:trendlineType val="poly"/>
            <c:order val="2"/>
          </c:trendline>
          <c:xVal>
            <c:numRef>
              <c:f>Hoja1!$A$10:$A$14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Hoja1!$B$10:$B$14</c:f>
              <c:numCache>
                <c:formatCode>0.00</c:formatCode>
                <c:ptCount val="5"/>
                <c:pt idx="0">
                  <c:v>0</c:v>
                </c:pt>
                <c:pt idx="1">
                  <c:v>24.494897427831798</c:v>
                </c:pt>
                <c:pt idx="2">
                  <c:v>28.284271247461856</c:v>
                </c:pt>
                <c:pt idx="3">
                  <c:v>24.494897427831798</c:v>
                </c:pt>
                <c:pt idx="4">
                  <c:v>0</c:v>
                </c:pt>
              </c:numCache>
            </c:numRef>
          </c:yVal>
        </c:ser>
        <c:dLbls/>
        <c:axId val="99948032"/>
        <c:axId val="99949568"/>
      </c:scatterChart>
      <c:valAx>
        <c:axId val="99948032"/>
        <c:scaling>
          <c:orientation val="minMax"/>
          <c:max val="45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9949568"/>
        <c:crosses val="autoZero"/>
        <c:crossBetween val="midCat"/>
      </c:valAx>
      <c:valAx>
        <c:axId val="99949568"/>
        <c:scaling>
          <c:orientation val="minMax"/>
          <c:max val="35"/>
        </c:scaling>
        <c:axPos val="l"/>
        <c:numFmt formatCode="0" sourceLinked="0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9948032"/>
        <c:crosses val="autoZero"/>
        <c:crossBetween val="midCat"/>
        <c:majorUnit val="5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4.4537947169020806E-2"/>
          <c:y val="5.4032642471415405E-2"/>
          <c:w val="0.9079602632819459"/>
          <c:h val="0.8330138474070050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bg1"/>
                </a:solidFill>
              </a:ln>
            </c:spPr>
            <c:trendlineType val="poly"/>
            <c:order val="2"/>
          </c:trendline>
          <c:xVal>
            <c:numRef>
              <c:f>Hoja1!$A$10:$A$14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Hoja1!$B$10:$B$14</c:f>
              <c:numCache>
                <c:formatCode>0.00</c:formatCode>
                <c:ptCount val="5"/>
                <c:pt idx="0">
                  <c:v>0</c:v>
                </c:pt>
                <c:pt idx="1">
                  <c:v>24.494897427831798</c:v>
                </c:pt>
                <c:pt idx="2">
                  <c:v>28.284271247461856</c:v>
                </c:pt>
                <c:pt idx="3">
                  <c:v>24.494897427831798</c:v>
                </c:pt>
                <c:pt idx="4">
                  <c:v>0</c:v>
                </c:pt>
              </c:numCache>
            </c:numRef>
          </c:yVal>
        </c:ser>
        <c:dLbls/>
        <c:axId val="100253696"/>
        <c:axId val="100255232"/>
      </c:scatterChart>
      <c:valAx>
        <c:axId val="100253696"/>
        <c:scaling>
          <c:orientation val="minMax"/>
          <c:max val="45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0255232"/>
        <c:crosses val="autoZero"/>
        <c:crossBetween val="midCat"/>
      </c:valAx>
      <c:valAx>
        <c:axId val="100255232"/>
        <c:scaling>
          <c:orientation val="minMax"/>
          <c:max val="35"/>
        </c:scaling>
        <c:axPos val="l"/>
        <c:numFmt formatCode="0" sourceLinked="0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0253696"/>
        <c:crosses val="autoZero"/>
        <c:crossBetween val="midCat"/>
        <c:majorUnit val="5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4.4537947169020806E-2"/>
          <c:y val="5.4032642471415405E-2"/>
          <c:w val="0.9079602632819459"/>
          <c:h val="0.8330138474070050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bg1"/>
                </a:solidFill>
              </a:ln>
            </c:spPr>
            <c:trendlineType val="poly"/>
            <c:order val="2"/>
          </c:trendline>
          <c:xVal>
            <c:numRef>
              <c:f>Hoja1!$A$10:$A$14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Hoja1!$B$10:$B$14</c:f>
              <c:numCache>
                <c:formatCode>0.00</c:formatCode>
                <c:ptCount val="5"/>
                <c:pt idx="0">
                  <c:v>0</c:v>
                </c:pt>
                <c:pt idx="1">
                  <c:v>24.494897427831798</c:v>
                </c:pt>
                <c:pt idx="2">
                  <c:v>28.284271247461856</c:v>
                </c:pt>
                <c:pt idx="3">
                  <c:v>24.494897427831798</c:v>
                </c:pt>
                <c:pt idx="4">
                  <c:v>0</c:v>
                </c:pt>
              </c:numCache>
            </c:numRef>
          </c:yVal>
        </c:ser>
        <c:dLbls/>
        <c:axId val="100829440"/>
        <c:axId val="100839424"/>
      </c:scatterChart>
      <c:valAx>
        <c:axId val="100829440"/>
        <c:scaling>
          <c:orientation val="minMax"/>
          <c:max val="45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0839424"/>
        <c:crosses val="autoZero"/>
        <c:crossBetween val="midCat"/>
      </c:valAx>
      <c:valAx>
        <c:axId val="100839424"/>
        <c:scaling>
          <c:orientation val="minMax"/>
          <c:max val="35"/>
        </c:scaling>
        <c:axPos val="l"/>
        <c:numFmt formatCode="0" sourceLinked="0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0829440"/>
        <c:crosses val="autoZero"/>
        <c:crossBetween val="midCat"/>
        <c:majorUnit val="5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plotArea>
      <c:layout>
        <c:manualLayout>
          <c:layoutTarget val="inner"/>
          <c:xMode val="edge"/>
          <c:yMode val="edge"/>
          <c:x val="4.4537947169020806E-2"/>
          <c:y val="5.4032642471415405E-2"/>
          <c:w val="0.9079602632819459"/>
          <c:h val="0.8330138474070050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bg1"/>
                </a:solidFill>
              </a:ln>
            </c:spPr>
            <c:trendlineType val="poly"/>
            <c:order val="2"/>
          </c:trendline>
          <c:xVal>
            <c:numRef>
              <c:f>Hoja1!$A$10:$A$14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Hoja1!$B$10:$B$14</c:f>
              <c:numCache>
                <c:formatCode>0.00</c:formatCode>
                <c:ptCount val="5"/>
                <c:pt idx="0">
                  <c:v>0</c:v>
                </c:pt>
                <c:pt idx="1">
                  <c:v>24.494897427831798</c:v>
                </c:pt>
                <c:pt idx="2">
                  <c:v>28.284271247461856</c:v>
                </c:pt>
                <c:pt idx="3">
                  <c:v>24.494897427831798</c:v>
                </c:pt>
                <c:pt idx="4">
                  <c:v>0</c:v>
                </c:pt>
              </c:numCache>
            </c:numRef>
          </c:yVal>
        </c:ser>
        <c:dLbls/>
        <c:axId val="101397248"/>
        <c:axId val="101398784"/>
      </c:scatterChart>
      <c:valAx>
        <c:axId val="101397248"/>
        <c:scaling>
          <c:orientation val="minMax"/>
          <c:max val="45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1398784"/>
        <c:crosses val="autoZero"/>
        <c:crossBetween val="midCat"/>
      </c:valAx>
      <c:valAx>
        <c:axId val="101398784"/>
        <c:scaling>
          <c:orientation val="minMax"/>
          <c:max val="35"/>
        </c:scaling>
        <c:axPos val="l"/>
        <c:numFmt formatCode="0" sourceLinked="0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101397248"/>
        <c:crosses val="autoZero"/>
        <c:crossBetween val="midCat"/>
        <c:majorUnit val="5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74389376"/>
        <c:axId val="74390912"/>
      </c:scatterChart>
      <c:valAx>
        <c:axId val="74389376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4390912"/>
        <c:crosses val="autoZero"/>
        <c:crossBetween val="midCat"/>
        <c:majorUnit val="10"/>
      </c:valAx>
      <c:valAx>
        <c:axId val="7439091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438937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74419584"/>
        <c:axId val="78726272"/>
      </c:scatterChart>
      <c:valAx>
        <c:axId val="74419584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8726272"/>
        <c:crosses val="autoZero"/>
        <c:crossBetween val="midCat"/>
        <c:majorUnit val="10"/>
      </c:valAx>
      <c:valAx>
        <c:axId val="7872627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7441958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81671296"/>
        <c:axId val="81672832"/>
      </c:scatterChart>
      <c:valAx>
        <c:axId val="81671296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672832"/>
        <c:crosses val="autoZero"/>
        <c:crossBetween val="midCat"/>
        <c:majorUnit val="10"/>
      </c:valAx>
      <c:valAx>
        <c:axId val="8167283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67129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90094208"/>
        <c:axId val="90104192"/>
      </c:scatterChart>
      <c:valAx>
        <c:axId val="90094208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104192"/>
        <c:crosses val="autoZero"/>
        <c:crossBetween val="midCat"/>
        <c:majorUnit val="10"/>
      </c:valAx>
      <c:valAx>
        <c:axId val="9010419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09420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81166720"/>
        <c:axId val="81168256"/>
      </c:scatterChart>
      <c:valAx>
        <c:axId val="81166720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168256"/>
        <c:crosses val="autoZero"/>
        <c:crossBetween val="midCat"/>
        <c:majorUnit val="10"/>
      </c:valAx>
      <c:valAx>
        <c:axId val="81168256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16672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81323904"/>
        <c:axId val="81325440"/>
      </c:scatterChart>
      <c:valAx>
        <c:axId val="81323904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325440"/>
        <c:crosses val="autoZero"/>
        <c:crossBetween val="midCat"/>
        <c:majorUnit val="10"/>
      </c:valAx>
      <c:valAx>
        <c:axId val="81325440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8132390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2"/>
            <c:spPr>
              <a:noFill/>
              <a:ln>
                <a:noFill/>
              </a:ln>
            </c:spPr>
          </c:marker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90562560"/>
        <c:axId val="90564096"/>
      </c:scatterChart>
      <c:valAx>
        <c:axId val="90562560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564096"/>
        <c:crosses val="autoZero"/>
        <c:crossBetween val="midCat"/>
        <c:majorUnit val="10"/>
      </c:valAx>
      <c:valAx>
        <c:axId val="90564096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5625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</c:marker>
          <c:trendline>
            <c:spPr>
              <a:ln w="25400"/>
            </c:spPr>
            <c:trendlineType val="linear"/>
          </c:trendline>
          <c:xVal>
            <c:numRef>
              <c:f>Hoja1!$A$3:$A$7</c:f>
              <c:numCache>
                <c:formatCode>General</c:formatCode>
                <c:ptCount val="5"/>
                <c:pt idx="0">
                  <c:v>40</c:v>
                </c:pt>
                <c:pt idx="1">
                  <c:v>30</c:v>
                </c:pt>
                <c:pt idx="2">
                  <c:v>20</c:v>
                </c:pt>
                <c:pt idx="3">
                  <c:v>10</c:v>
                </c:pt>
                <c:pt idx="4">
                  <c:v>0</c:v>
                </c:pt>
              </c:numCache>
            </c:numRef>
          </c:xVal>
          <c:yVal>
            <c:numRef>
              <c:f>Hoja1!$B$3:$B$7</c:f>
              <c:numCache>
                <c:formatCode>General</c:formatCode>
                <c:ptCount val="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</c:numCache>
            </c:numRef>
          </c:yVal>
        </c:ser>
        <c:dLbls/>
        <c:axId val="90732800"/>
        <c:axId val="90738688"/>
      </c:scatterChart>
      <c:valAx>
        <c:axId val="90732800"/>
        <c:scaling>
          <c:orientation val="minMax"/>
          <c:max val="100"/>
          <c:min val="0"/>
        </c:scaling>
        <c:axPos val="b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738688"/>
        <c:crosses val="autoZero"/>
        <c:crossBetween val="midCat"/>
        <c:majorUnit val="10"/>
      </c:valAx>
      <c:valAx>
        <c:axId val="90738688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8100">
            <a:solidFill>
              <a:schemeClr val="accent2"/>
            </a:solidFill>
            <a:tailEnd type="triangle"/>
          </a:ln>
        </c:spPr>
        <c:crossAx val="90732800"/>
        <c:crosses val="autoZero"/>
        <c:crossBetween val="midCat"/>
      </c:valAx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29D628A-80C6-4200-A543-A7EF9B654B93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D8B9AE-DFE9-4412-99C2-83A6EBE0893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0173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DCE06-A0A0-4C35-B9B2-E22E788FFBB9}" type="datetimeFigureOut">
              <a:rPr lang="es-MX" smtClean="0"/>
              <a:pPr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23C11-3C1C-4A34-B19A-92243DA18D6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0164281"/>
              </p:ext>
            </p:extLst>
          </p:nvPr>
        </p:nvGraphicFramePr>
        <p:xfrm>
          <a:off x="4680520" y="4665910"/>
          <a:ext cx="3479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( 30 , 20 )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( 20 , 40 )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( 10 , 60 )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( 0 , 80 )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" name="43 CuadroTexto"/>
          <p:cNvSpPr txBox="1"/>
          <p:nvPr/>
        </p:nvSpPr>
        <p:spPr>
          <a:xfrm>
            <a:off x="4968552" y="417437"/>
            <a:ext cx="360040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2267744" y="4725144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080120" y="531836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008112" y="3873821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err="1" smtClean="0"/>
              <a:t>Qa</a:t>
            </a:r>
            <a:r>
              <a:rPr lang="es-MX" sz="2200" b="1" dirty="0" smtClean="0"/>
              <a:t> = {8,000 – (100)(</a:t>
            </a:r>
            <a:r>
              <a:rPr lang="es-MX" sz="2200" b="1" dirty="0" smtClean="0">
                <a:solidFill>
                  <a:srgbClr val="C00000"/>
                </a:solidFill>
              </a:rPr>
              <a:t>80</a:t>
            </a:r>
            <a:r>
              <a:rPr lang="es-MX" sz="2200" b="1" dirty="0" smtClean="0"/>
              <a:t>)} / 200</a:t>
            </a:r>
            <a:endParaRPr lang="es-MX" sz="2200" b="1" dirty="0"/>
          </a:p>
        </p:txBody>
      </p:sp>
      <p:cxnSp>
        <p:nvCxnSpPr>
          <p:cNvPr id="60" name="59 Conector recto de flecha"/>
          <p:cNvCxnSpPr/>
          <p:nvPr/>
        </p:nvCxnSpPr>
        <p:spPr>
          <a:xfrm rot="10800000" flipV="1">
            <a:off x="7560840" y="5313981"/>
            <a:ext cx="864096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3960440" y="4305869"/>
            <a:ext cx="1728192" cy="1440160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1187624" y="1268760"/>
            <a:ext cx="3744416" cy="212365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Incrementamos una vez más 20 unidades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dirty="0" smtClean="0"/>
              <a:t>,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1600" dirty="0" smtClean="0"/>
              <a:t>comprando ahora 80 unidades. </a:t>
            </a:r>
          </a:p>
          <a:p>
            <a:endParaRPr lang="es-MX" sz="1600" dirty="0" smtClean="0"/>
          </a:p>
          <a:p>
            <a:r>
              <a:rPr lang="es-MX" sz="1600" dirty="0" smtClean="0"/>
              <a:t>Sustituimos los valores en la fórmula, lo que nos da un resultado de </a:t>
            </a:r>
          </a:p>
          <a:p>
            <a:r>
              <a:rPr lang="es-MX" sz="1600" dirty="0" err="1" smtClean="0"/>
              <a:t>Qa</a:t>
            </a:r>
            <a:r>
              <a:rPr lang="es-MX" sz="1600" dirty="0" smtClean="0"/>
              <a:t> = </a:t>
            </a:r>
            <a:r>
              <a:rPr lang="es-MX" sz="1600" b="1" dirty="0" smtClean="0"/>
              <a:t>0</a:t>
            </a:r>
            <a:r>
              <a:rPr lang="es-MX" sz="1600" dirty="0" smtClean="0"/>
              <a:t>. Ahora hemos gastado todo el ingreso en 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</p:txBody>
      </p:sp>
      <p:graphicFrame>
        <p:nvGraphicFramePr>
          <p:cNvPr id="78" name="1 Gráfico"/>
          <p:cNvGraphicFramePr/>
          <p:nvPr>
            <p:extLst>
              <p:ext uri="{D42A27DB-BD31-4B8C-83A1-F6EECF244321}">
                <p14:modId xmlns:p14="http://schemas.microsoft.com/office/powerpoint/2010/main" xmlns="" val="467447716"/>
              </p:ext>
            </p:extLst>
          </p:nvPr>
        </p:nvGraphicFramePr>
        <p:xfrm>
          <a:off x="5075237" y="417438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57 Elipse"/>
          <p:cNvSpPr/>
          <p:nvPr/>
        </p:nvSpPr>
        <p:spPr>
          <a:xfrm>
            <a:off x="6829151" y="3758380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60 Elipse"/>
          <p:cNvSpPr/>
          <p:nvPr/>
        </p:nvSpPr>
        <p:spPr>
          <a:xfrm>
            <a:off x="6493122" y="3125166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63 Elipse"/>
          <p:cNvSpPr/>
          <p:nvPr/>
        </p:nvSpPr>
        <p:spPr>
          <a:xfrm>
            <a:off x="6102994" y="2456903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65 Elipse"/>
          <p:cNvSpPr/>
          <p:nvPr/>
        </p:nvSpPr>
        <p:spPr>
          <a:xfrm>
            <a:off x="5726558" y="1804639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68 Elipse"/>
          <p:cNvSpPr/>
          <p:nvPr/>
        </p:nvSpPr>
        <p:spPr>
          <a:xfrm>
            <a:off x="5455666" y="1137517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2" name="61 Conector recto de flecha"/>
          <p:cNvCxnSpPr/>
          <p:nvPr/>
        </p:nvCxnSpPr>
        <p:spPr>
          <a:xfrm rot="10800000">
            <a:off x="5554141" y="1198412"/>
            <a:ext cx="30243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 rot="10800000" flipV="1">
            <a:off x="5626149" y="197221"/>
            <a:ext cx="1008112" cy="93610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6753664" y="116632"/>
            <a:ext cx="2261408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4393980"/>
              </p:ext>
            </p:extLst>
          </p:nvPr>
        </p:nvGraphicFramePr>
        <p:xfrm>
          <a:off x="4644008" y="4725144"/>
          <a:ext cx="3479800" cy="13335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( 30 , 20 )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( 20 , 40 )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( 10 , 60 )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( 0 , 80 )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2420888"/>
            <a:ext cx="3744416" cy="892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Al unir todos los puntos que trazamos en la gráfica obtendremos la 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línea </a:t>
            </a:r>
            <a:r>
              <a:rPr lang="es-MX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ingreso</a:t>
            </a:r>
            <a:r>
              <a:rPr lang="es-MX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es-MX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3059832" y="5157192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827584" y="1484784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652120" y="260648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4716016" y="764704"/>
            <a:ext cx="3961259" cy="3672408"/>
            <a:chOff x="4716016" y="1196752"/>
            <a:chExt cx="3961259" cy="3672408"/>
          </a:xfrm>
        </p:grpSpPr>
        <p:graphicFrame>
          <p:nvGraphicFramePr>
            <p:cNvPr id="77" name="1 Gráfico"/>
            <p:cNvGraphicFramePr/>
            <p:nvPr/>
          </p:nvGraphicFramePr>
          <p:xfrm>
            <a:off x="4860032" y="1196752"/>
            <a:ext cx="3817243" cy="36724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9" name="68 Elipse"/>
            <p:cNvSpPr/>
            <p:nvPr/>
          </p:nvSpPr>
          <p:spPr>
            <a:xfrm>
              <a:off x="5220072" y="1952848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6" name="65 Elipse"/>
            <p:cNvSpPr/>
            <p:nvPr/>
          </p:nvSpPr>
          <p:spPr>
            <a:xfrm>
              <a:off x="5508104" y="2600920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4" name="63 Elipse"/>
            <p:cNvSpPr/>
            <p:nvPr/>
          </p:nvSpPr>
          <p:spPr>
            <a:xfrm>
              <a:off x="5832152" y="3248992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8" name="57 Elipse"/>
            <p:cNvSpPr/>
            <p:nvPr/>
          </p:nvSpPr>
          <p:spPr>
            <a:xfrm>
              <a:off x="6480224" y="4473128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1" name="60 Elipse"/>
            <p:cNvSpPr/>
            <p:nvPr/>
          </p:nvSpPr>
          <p:spPr>
            <a:xfrm>
              <a:off x="6156176" y="3825056"/>
              <a:ext cx="108000" cy="108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71" name="70 Conector recto"/>
            <p:cNvCxnSpPr/>
            <p:nvPr/>
          </p:nvCxnSpPr>
          <p:spPr>
            <a:xfrm flipV="1">
              <a:off x="4716016" y="2780928"/>
              <a:ext cx="1008112" cy="432048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Triángulo rectángulo"/>
          <p:cNvSpPr/>
          <p:nvPr/>
        </p:nvSpPr>
        <p:spPr>
          <a:xfrm>
            <a:off x="5345038" y="1514401"/>
            <a:ext cx="1171178" cy="2376264"/>
          </a:xfrm>
          <a:prstGeom prst="rtTriangle">
            <a:avLst/>
          </a:prstGeom>
          <a:solidFill>
            <a:srgbClr val="FFFF00">
              <a:alpha val="54000"/>
            </a:srgb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126407"/>
              </p:ext>
            </p:extLst>
          </p:nvPr>
        </p:nvGraphicFramePr>
        <p:xfrm>
          <a:off x="4644008" y="4610745"/>
          <a:ext cx="3479800" cy="13335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( 30 , 20 )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( 20 , 40 )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( 10 , 60 )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( 0 , 80 )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" name="56 CuadroTexto"/>
          <p:cNvSpPr txBox="1"/>
          <p:nvPr/>
        </p:nvSpPr>
        <p:spPr>
          <a:xfrm>
            <a:off x="3059832" y="5042793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   200</a:t>
            </a:r>
          </a:p>
          <a:p>
            <a:r>
              <a:rPr lang="es-MX" dirty="0" smtClean="0"/>
              <a:t>Pb =   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043608" y="476672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292080" y="3242593"/>
            <a:ext cx="1022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/>
              <a:t>S</a:t>
            </a:r>
            <a:r>
              <a:rPr lang="es-MX" sz="1600" b="1" dirty="0" smtClean="0">
                <a:solidFill>
                  <a:srgbClr val="FF0000"/>
                </a:solidFill>
              </a:rPr>
              <a:t>í</a:t>
            </a:r>
            <a:r>
              <a:rPr lang="es-MX" sz="1600" b="1" dirty="0" smtClean="0"/>
              <a:t> compra</a:t>
            </a:r>
            <a:endParaRPr lang="es-MX" sz="1600" b="1" dirty="0"/>
          </a:p>
        </p:txBody>
      </p:sp>
      <p:sp>
        <p:nvSpPr>
          <p:cNvPr id="75" name="74 CuadroTexto"/>
          <p:cNvSpPr txBox="1"/>
          <p:nvPr/>
        </p:nvSpPr>
        <p:spPr>
          <a:xfrm>
            <a:off x="6372200" y="2162473"/>
            <a:ext cx="1120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/>
              <a:t>No compra</a:t>
            </a:r>
            <a:endParaRPr lang="es-MX" sz="16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115616" y="1658417"/>
            <a:ext cx="3744416" cy="11695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Esta </a:t>
            </a:r>
            <a:r>
              <a:rPr lang="es-MX" b="1" dirty="0" smtClean="0"/>
              <a:t>línea del ingreso </a:t>
            </a:r>
            <a:r>
              <a:rPr lang="es-MX" sz="1600" dirty="0" smtClean="0"/>
              <a:t>nos delimita entre lo que </a:t>
            </a:r>
            <a:r>
              <a:rPr lang="es-MX" b="1" dirty="0" smtClean="0"/>
              <a:t>Sí</a:t>
            </a:r>
            <a:r>
              <a:rPr lang="es-MX" sz="1600" dirty="0" smtClean="0"/>
              <a:t> podemos comprar (con todas las posibles combinaciones entre 2 bienes) y lo que </a:t>
            </a:r>
            <a:r>
              <a:rPr lang="es-MX" b="1" dirty="0" smtClean="0"/>
              <a:t>No</a:t>
            </a:r>
            <a:r>
              <a:rPr lang="es-MX" sz="1600" dirty="0" smtClean="0"/>
              <a:t>.</a:t>
            </a:r>
          </a:p>
        </p:txBody>
      </p:sp>
      <p:graphicFrame>
        <p:nvGraphicFramePr>
          <p:cNvPr id="14" name="1 Gráfico"/>
          <p:cNvGraphicFramePr/>
          <p:nvPr>
            <p:extLst>
              <p:ext uri="{D42A27DB-BD31-4B8C-83A1-F6EECF244321}">
                <p14:modId xmlns:p14="http://schemas.microsoft.com/office/powerpoint/2010/main" xmlns="" val="1188212530"/>
              </p:ext>
            </p:extLst>
          </p:nvPr>
        </p:nvGraphicFramePr>
        <p:xfrm>
          <a:off x="4860032" y="650305"/>
          <a:ext cx="381724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14 Elipse"/>
          <p:cNvSpPr/>
          <p:nvPr/>
        </p:nvSpPr>
        <p:spPr>
          <a:xfrm>
            <a:off x="5220072" y="1304776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5580112" y="1916832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5870252" y="2575471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Elipse"/>
          <p:cNvSpPr/>
          <p:nvPr/>
        </p:nvSpPr>
        <p:spPr>
          <a:xfrm>
            <a:off x="6506691" y="3897064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Elipse"/>
          <p:cNvSpPr/>
          <p:nvPr/>
        </p:nvSpPr>
        <p:spPr>
          <a:xfrm>
            <a:off x="6192192" y="3248992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2947840"/>
              </p:ext>
            </p:extLst>
          </p:nvPr>
        </p:nvGraphicFramePr>
        <p:xfrm>
          <a:off x="4067944" y="4725144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979712" y="620688"/>
            <a:ext cx="561662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Ahora obtendremos la utilidad del consumidor, al aplicar la fórmula de </a:t>
            </a:r>
            <a:r>
              <a:rPr lang="es-MX" sz="1600" dirty="0" err="1" smtClean="0"/>
              <a:t>Cobb</a:t>
            </a:r>
            <a:r>
              <a:rPr lang="es-MX" sz="1600" dirty="0" smtClean="0"/>
              <a:t>- Douglas: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Para simplificar, piense en la utilidad como: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Utilidad al cuadrado es igual a la cantidad de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sz="1600" dirty="0" smtClean="0"/>
              <a:t> multiplicada por la cantidad de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Sustituimos los valores de </a:t>
            </a:r>
            <a:r>
              <a:rPr lang="es-MX" sz="1600" dirty="0" err="1" smtClean="0"/>
              <a:t>Qa</a:t>
            </a:r>
            <a:r>
              <a:rPr lang="es-MX" sz="1600" dirty="0" smtClean="0"/>
              <a:t> y </a:t>
            </a:r>
            <a:r>
              <a:rPr lang="es-MX" sz="1600" dirty="0" err="1" smtClean="0"/>
              <a:t>Qb</a:t>
            </a:r>
            <a:r>
              <a:rPr lang="es-MX" sz="1600" dirty="0" smtClean="0"/>
              <a:t> por los datos del primer renglón de la tabla: </a:t>
            </a:r>
            <a:endParaRPr lang="es-MX" sz="1600" dirty="0"/>
          </a:p>
        </p:txBody>
      </p:sp>
      <p:cxnSp>
        <p:nvCxnSpPr>
          <p:cNvPr id="62" name="61 Conector recto de flecha"/>
          <p:cNvCxnSpPr/>
          <p:nvPr/>
        </p:nvCxnSpPr>
        <p:spPr>
          <a:xfrm rot="5400000">
            <a:off x="4463988" y="4329100"/>
            <a:ext cx="864096" cy="504056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71 CuadroTexto"/>
          <p:cNvSpPr txBox="1"/>
          <p:nvPr/>
        </p:nvSpPr>
        <p:spPr>
          <a:xfrm>
            <a:off x="4382788" y="3717032"/>
            <a:ext cx="134134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U</a:t>
            </a:r>
            <a:r>
              <a:rPr lang="es-MX" sz="2000" b="1" baseline="30000" dirty="0" smtClean="0"/>
              <a:t>2</a:t>
            </a:r>
            <a:r>
              <a:rPr lang="es-MX" sz="2000" b="1" dirty="0" smtClean="0"/>
              <a:t> = 40 * 0 </a:t>
            </a:r>
            <a:endParaRPr lang="es-MX" sz="2000" b="1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268760"/>
            <a:ext cx="1905000" cy="4953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2132856"/>
            <a:ext cx="1828800" cy="428625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3434343"/>
              </p:ext>
            </p:extLst>
          </p:nvPr>
        </p:nvGraphicFramePr>
        <p:xfrm>
          <a:off x="4067944" y="3563372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3779912" y="1268760"/>
            <a:ext cx="4248472" cy="13849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Utilidad al cuadrado es igual a la cantidad de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sz="1600" dirty="0" smtClean="0"/>
              <a:t> multiplicada por la cantidad de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 Sustituimos los valores de Qa y Qb por los datos de la tabla: </a:t>
            </a:r>
            <a:endParaRPr lang="es-MX" sz="16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183145" y="1628800"/>
            <a:ext cx="1881167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U</a:t>
            </a:r>
            <a:r>
              <a:rPr lang="es-MX" sz="2400" b="1" baseline="30000" dirty="0" smtClean="0"/>
              <a:t>2</a:t>
            </a:r>
            <a:r>
              <a:rPr lang="es-MX" sz="2400" b="1" dirty="0" smtClean="0"/>
              <a:t> = 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 * 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 </a:t>
            </a:r>
            <a:endParaRPr lang="es-MX" sz="24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1403648" y="3245723"/>
            <a:ext cx="1944216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U</a:t>
            </a:r>
            <a:r>
              <a:rPr lang="es-MX" sz="2400" b="1" baseline="30000" dirty="0" smtClean="0"/>
              <a:t>2</a:t>
            </a:r>
            <a:r>
              <a:rPr lang="es-MX" sz="2400" b="1" dirty="0" smtClean="0"/>
              <a:t> = 30 * 20 </a:t>
            </a:r>
            <a:endParaRPr lang="es-MX" sz="2400" b="1" dirty="0"/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2555776" y="3779396"/>
            <a:ext cx="1584176" cy="216024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1196424"/>
              </p:ext>
            </p:extLst>
          </p:nvPr>
        </p:nvGraphicFramePr>
        <p:xfrm>
          <a:off x="4506664" y="3573016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4499992" y="620688"/>
            <a:ext cx="410445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Utilidad  al cuadrado es igual a la cantidad de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sz="1600" dirty="0" smtClean="0"/>
              <a:t> multiplicada por la cantidad de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 </a:t>
            </a:r>
          </a:p>
          <a:p>
            <a:r>
              <a:rPr lang="es-MX" sz="1600" dirty="0" smtClean="0"/>
              <a:t>Sustituimos los valores de </a:t>
            </a:r>
            <a:r>
              <a:rPr lang="es-MX" sz="1600" dirty="0" err="1" smtClean="0"/>
              <a:t>Qa</a:t>
            </a:r>
            <a:r>
              <a:rPr lang="es-MX" sz="1600" dirty="0" smtClean="0"/>
              <a:t> y </a:t>
            </a:r>
            <a:r>
              <a:rPr lang="es-MX" sz="1600" dirty="0" err="1" smtClean="0"/>
              <a:t>Qb</a:t>
            </a:r>
            <a:r>
              <a:rPr lang="es-MX" sz="1600" dirty="0" smtClean="0"/>
              <a:t> por los datos de la tabla: </a:t>
            </a:r>
            <a:endParaRPr lang="es-MX" sz="16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1842368" y="3471391"/>
            <a:ext cx="1800200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U</a:t>
            </a:r>
            <a:r>
              <a:rPr lang="es-MX" sz="2400" b="1" baseline="30000" dirty="0" smtClean="0"/>
              <a:t>2</a:t>
            </a:r>
            <a:r>
              <a:rPr lang="es-MX" sz="2400" b="1" dirty="0" smtClean="0"/>
              <a:t> = 20 * 40 </a:t>
            </a:r>
            <a:endParaRPr lang="es-MX" sz="2400" b="1" dirty="0"/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3714576" y="3789040"/>
            <a:ext cx="1008112" cy="432048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482328" y="1412776"/>
            <a:ext cx="227621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U</a:t>
            </a:r>
            <a:r>
              <a:rPr lang="es-MX" sz="2400" b="1" baseline="30000" dirty="0" smtClean="0"/>
              <a:t>2</a:t>
            </a:r>
            <a:r>
              <a:rPr lang="es-MX" sz="2400" b="1" dirty="0" smtClean="0"/>
              <a:t> = 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 * 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 </a:t>
            </a:r>
            <a:endParaRPr lang="es-MX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5661408"/>
              </p:ext>
            </p:extLst>
          </p:nvPr>
        </p:nvGraphicFramePr>
        <p:xfrm>
          <a:off x="4578672" y="3566632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4499992" y="764704"/>
            <a:ext cx="403244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Utilidad al cuadrado es igual a la cantidad de</a:t>
            </a:r>
            <a:r>
              <a:rPr lang="es-MX" b="1" dirty="0" smtClean="0">
                <a:solidFill>
                  <a:srgbClr val="00B050"/>
                </a:solidFill>
              </a:rPr>
              <a:t> “a”</a:t>
            </a:r>
            <a:r>
              <a:rPr lang="es-MX" sz="1600" dirty="0" smtClean="0"/>
              <a:t> multiplicada por la cantidad de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 </a:t>
            </a:r>
          </a:p>
          <a:p>
            <a:r>
              <a:rPr lang="es-MX" sz="1600" dirty="0" smtClean="0"/>
              <a:t>Sustituimos los valores de </a:t>
            </a:r>
            <a:r>
              <a:rPr lang="es-MX" sz="1600" dirty="0" err="1" smtClean="0"/>
              <a:t>Qa</a:t>
            </a:r>
            <a:r>
              <a:rPr lang="es-MX" sz="1600" dirty="0" smtClean="0"/>
              <a:t> y </a:t>
            </a:r>
            <a:r>
              <a:rPr lang="es-MX" sz="1600" dirty="0" err="1" smtClean="0"/>
              <a:t>Qb</a:t>
            </a:r>
            <a:r>
              <a:rPr lang="es-MX" sz="1600" dirty="0" smtClean="0"/>
              <a:t> por los datos de la tabla: </a:t>
            </a:r>
            <a:endParaRPr lang="es-MX" sz="16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547664" y="1628800"/>
            <a:ext cx="2069284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0000"/>
                </a:solidFill>
              </a:rPr>
              <a:t>U</a:t>
            </a:r>
            <a:r>
              <a:rPr lang="es-MX" sz="2400" b="1" baseline="30000" dirty="0" smtClean="0">
                <a:solidFill>
                  <a:srgbClr val="000000"/>
                </a:solidFill>
              </a:rPr>
              <a:t>2</a:t>
            </a:r>
            <a:r>
              <a:rPr lang="es-MX" sz="2400" b="1" dirty="0" smtClean="0"/>
              <a:t> = 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 * 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 </a:t>
            </a:r>
            <a:endParaRPr lang="es-MX" sz="24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1826300" y="3681031"/>
            <a:ext cx="1904344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0000"/>
                </a:solidFill>
              </a:rPr>
              <a:t>U</a:t>
            </a:r>
            <a:r>
              <a:rPr lang="es-MX" sz="2400" b="1" baseline="30000" dirty="0" smtClean="0">
                <a:solidFill>
                  <a:srgbClr val="000000"/>
                </a:solidFill>
              </a:rPr>
              <a:t>2</a:t>
            </a:r>
            <a:r>
              <a:rPr lang="es-MX" sz="2400" b="1" dirty="0" smtClean="0"/>
              <a:t> = 10 * 60 </a:t>
            </a:r>
            <a:endParaRPr lang="es-MX" sz="2400" b="1" dirty="0"/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3930600" y="4070688"/>
            <a:ext cx="792088" cy="360040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2264748"/>
              </p:ext>
            </p:extLst>
          </p:nvPr>
        </p:nvGraphicFramePr>
        <p:xfrm>
          <a:off x="4211960" y="3789040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4283968" y="980728"/>
            <a:ext cx="37444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Utilidad al cuadrado es igual a la cantidad de</a:t>
            </a:r>
            <a:r>
              <a:rPr lang="es-MX" b="1" dirty="0" smtClean="0">
                <a:solidFill>
                  <a:srgbClr val="00B050"/>
                </a:solidFill>
              </a:rPr>
              <a:t> “a”</a:t>
            </a:r>
            <a:r>
              <a:rPr lang="es-MX" sz="1600" dirty="0" smtClean="0"/>
              <a:t> multiplicada por la cantidad de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 </a:t>
            </a:r>
          </a:p>
          <a:p>
            <a:r>
              <a:rPr lang="es-MX" sz="1600" dirty="0" smtClean="0"/>
              <a:t>Sustituimos los valores de </a:t>
            </a:r>
            <a:r>
              <a:rPr lang="es-MX" sz="1600" dirty="0" err="1" smtClean="0"/>
              <a:t>Qa</a:t>
            </a:r>
            <a:r>
              <a:rPr lang="es-MX" sz="1600" dirty="0" smtClean="0"/>
              <a:t> y </a:t>
            </a:r>
            <a:r>
              <a:rPr lang="es-MX" sz="1600" dirty="0" err="1" smtClean="0"/>
              <a:t>Qb</a:t>
            </a:r>
            <a:r>
              <a:rPr lang="es-MX" sz="1600" dirty="0" smtClean="0"/>
              <a:t> por los datos de la tabla: </a:t>
            </a:r>
            <a:endParaRPr lang="es-MX" sz="16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619672" y="1484784"/>
            <a:ext cx="227621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0000"/>
                </a:solidFill>
              </a:rPr>
              <a:t>U</a:t>
            </a:r>
            <a:r>
              <a:rPr lang="es-MX" sz="2400" b="1" baseline="30000" dirty="0" smtClean="0">
                <a:solidFill>
                  <a:srgbClr val="000000"/>
                </a:solidFill>
              </a:rPr>
              <a:t>2</a:t>
            </a:r>
            <a:r>
              <a:rPr lang="es-MX" sz="2400" b="1" dirty="0" smtClean="0"/>
              <a:t> = 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 * 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 </a:t>
            </a:r>
            <a:endParaRPr lang="es-MX" sz="2400" b="1" dirty="0"/>
          </a:p>
        </p:txBody>
      </p:sp>
      <p:sp>
        <p:nvSpPr>
          <p:cNvPr id="72" name="71 CuadroTexto"/>
          <p:cNvSpPr txBox="1"/>
          <p:nvPr/>
        </p:nvSpPr>
        <p:spPr>
          <a:xfrm>
            <a:off x="1907704" y="3759423"/>
            <a:ext cx="1656184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0000"/>
                </a:solidFill>
              </a:rPr>
              <a:t>U</a:t>
            </a:r>
            <a:r>
              <a:rPr lang="es-MX" sz="2400" b="1" baseline="30000" dirty="0" smtClean="0">
                <a:solidFill>
                  <a:srgbClr val="000000"/>
                </a:solidFill>
              </a:rPr>
              <a:t>2</a:t>
            </a:r>
            <a:r>
              <a:rPr lang="es-MX" sz="2400" b="1" dirty="0" smtClean="0"/>
              <a:t> = 0 * 80 </a:t>
            </a:r>
            <a:endParaRPr lang="es-MX" sz="2400" b="1" dirty="0"/>
          </a:p>
        </p:txBody>
      </p:sp>
      <p:cxnSp>
        <p:nvCxnSpPr>
          <p:cNvPr id="75" name="74 Conector recto de flecha"/>
          <p:cNvCxnSpPr/>
          <p:nvPr/>
        </p:nvCxnSpPr>
        <p:spPr>
          <a:xfrm>
            <a:off x="3059832" y="4221088"/>
            <a:ext cx="1368152" cy="576064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2549129"/>
              </p:ext>
            </p:extLst>
          </p:nvPr>
        </p:nvGraphicFramePr>
        <p:xfrm>
          <a:off x="4578672" y="4482991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94296" y="548680"/>
            <a:ext cx="3672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Para confirmar el nivel máximo de la utilidad aplicamos la fórmula: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Al sustituir las variables de la fórmula tenemos que:</a:t>
            </a:r>
            <a:endParaRPr lang="es-MX" sz="1600" dirty="0"/>
          </a:p>
        </p:txBody>
      </p:sp>
      <p:cxnSp>
        <p:nvCxnSpPr>
          <p:cNvPr id="72" name="71 Conector recto de flecha"/>
          <p:cNvCxnSpPr/>
          <p:nvPr/>
        </p:nvCxnSpPr>
        <p:spPr>
          <a:xfrm rot="10800000">
            <a:off x="4218632" y="3618895"/>
            <a:ext cx="3384376" cy="1152128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4376" y="1242631"/>
            <a:ext cx="1905000" cy="49530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62448" y="2610783"/>
            <a:ext cx="1638300" cy="466725"/>
          </a:xfrm>
          <a:prstGeom prst="rect">
            <a:avLst/>
          </a:prstGeom>
          <a:noFill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8512" y="3402871"/>
            <a:ext cx="990600" cy="466725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4" name="Imagen 3" descr="skd187720sdc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908720"/>
            <a:ext cx="1976654" cy="1883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1622617"/>
              </p:ext>
            </p:extLst>
          </p:nvPr>
        </p:nvGraphicFramePr>
        <p:xfrm>
          <a:off x="4391472" y="4565923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24.49</a:t>
                      </a: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2" name="81 Conector recto de flecha"/>
          <p:cNvCxnSpPr/>
          <p:nvPr/>
        </p:nvCxnSpPr>
        <p:spPr>
          <a:xfrm rot="5400000" flipH="1" flipV="1">
            <a:off x="7343800" y="4277891"/>
            <a:ext cx="1296144" cy="288032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16200000" flipH="1">
            <a:off x="4067436" y="3593815"/>
            <a:ext cx="1872208" cy="9361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6200000" flipH="1">
            <a:off x="3419364" y="3593815"/>
            <a:ext cx="1800200" cy="1008112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1403648" y="332656"/>
            <a:ext cx="45720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MX" dirty="0" smtClean="0"/>
              <a:t>Para confirmar el nivel máximo de la utilidad aplicamos la fórmula: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Al sustituir las variables de la fórmula tenemos que:</a:t>
            </a:r>
            <a:endParaRPr lang="es-MX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7176" y="1325563"/>
            <a:ext cx="1905000" cy="495300"/>
          </a:xfrm>
          <a:prstGeom prst="rect">
            <a:avLst/>
          </a:prstGeom>
          <a:noFill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07296" y="2765723"/>
            <a:ext cx="1819275" cy="466725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-252536" y="3326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-252536" y="125658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15608" y="3413795"/>
            <a:ext cx="259080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40 Marcador de contenido"/>
          <p:cNvSpPr>
            <a:spLocks noGrp="1"/>
          </p:cNvSpPr>
          <p:nvPr>
            <p:ph idx="1"/>
          </p:nvPr>
        </p:nvSpPr>
        <p:spPr>
          <a:xfrm>
            <a:off x="1619672" y="1628800"/>
            <a:ext cx="7272808" cy="4525963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accent2">
                  <a:lumMod val="75000"/>
                </a:schemeClr>
              </a:buClr>
              <a:buSzPct val="221000"/>
              <a:buNone/>
            </a:pPr>
            <a:r>
              <a:rPr lang="es-MX" sz="2000" dirty="0" smtClean="0"/>
              <a:t>Vamos a construir la tabla de maximización de la utilidad y restricción presupuestaria para determinar cuál es la opción que maximiza la utilidad del consumidor.</a:t>
            </a:r>
          </a:p>
          <a:p>
            <a:pPr algn="just"/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En economía, por convención, se representan los datos del bien </a:t>
            </a:r>
            <a:r>
              <a:rPr lang="es-MX" sz="2000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2000" dirty="0" smtClean="0"/>
              <a:t> en el eje vertical ( y ) y el bien </a:t>
            </a:r>
            <a:r>
              <a:rPr lang="es-MX" sz="2000" b="1" dirty="0" smtClean="0">
                <a:solidFill>
                  <a:srgbClr val="00B050"/>
                </a:solidFill>
              </a:rPr>
              <a:t>“a”</a:t>
            </a:r>
            <a:r>
              <a:rPr lang="es-MX" sz="2000" dirty="0" smtClean="0"/>
              <a:t> en el eje horizontal ( x ), lo que nos permite analizar mejor la información.</a:t>
            </a:r>
            <a:endParaRPr lang="es-MX" sz="2000" dirty="0"/>
          </a:p>
        </p:txBody>
      </p:sp>
      <p:pic>
        <p:nvPicPr>
          <p:cNvPr id="2" name="Imagen 1" descr="portada_maximizacion-0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6955" y="1484784"/>
            <a:ext cx="706733" cy="792088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1259632" y="548680"/>
            <a:ext cx="7560840" cy="720080"/>
          </a:xfrm>
          <a:prstGeom prst="roundRect">
            <a:avLst/>
          </a:prstGeom>
          <a:solidFill>
            <a:srgbClr val="4B1B1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ortada_maximizacion-0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3140968"/>
            <a:ext cx="706733" cy="792088"/>
          </a:xfrm>
          <a:prstGeom prst="rect">
            <a:avLst/>
          </a:prstGeom>
        </p:spPr>
      </p:pic>
      <p:sp>
        <p:nvSpPr>
          <p:cNvPr id="43" name="42 Título"/>
          <p:cNvSpPr>
            <a:spLocks noGrp="1"/>
          </p:cNvSpPr>
          <p:nvPr>
            <p:ph type="title"/>
          </p:nvPr>
        </p:nvSpPr>
        <p:spPr>
          <a:xfrm>
            <a:off x="914400" y="341784"/>
            <a:ext cx="8229600" cy="1143000"/>
          </a:xfrm>
        </p:spPr>
        <p:txBody>
          <a:bodyPr>
            <a:normAutofit/>
          </a:bodyPr>
          <a:lstStyle/>
          <a:p>
            <a:r>
              <a:rPr lang="es-MX" sz="3000" b="1" dirty="0" smtClean="0">
                <a:solidFill>
                  <a:schemeClr val="bg1"/>
                </a:solidFill>
              </a:rPr>
              <a:t>Tabla de maximización de la utilidad</a:t>
            </a:r>
            <a:endParaRPr lang="es-MX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8268821"/>
              </p:ext>
            </p:extLst>
          </p:nvPr>
        </p:nvGraphicFramePr>
        <p:xfrm>
          <a:off x="4463480" y="4625752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548680"/>
            <a:ext cx="3672408" cy="212365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Para confirmar el nivel máximo de la utilidad aplicamos la fórmula: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Al sustituir las variables de la fórmula tenemos que:</a:t>
            </a:r>
            <a:endParaRPr lang="es-MX" sz="1600" dirty="0"/>
          </a:p>
        </p:txBody>
      </p:sp>
      <p:cxnSp>
        <p:nvCxnSpPr>
          <p:cNvPr id="82" name="81 Conector recto de flecha"/>
          <p:cNvCxnSpPr/>
          <p:nvPr/>
        </p:nvCxnSpPr>
        <p:spPr>
          <a:xfrm rot="5400000" flipH="1" flipV="1">
            <a:off x="7379804" y="4229708"/>
            <a:ext cx="1656184" cy="432048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16200000" flipH="1">
            <a:off x="4031432" y="3761656"/>
            <a:ext cx="2088232" cy="9361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6200000" flipH="1">
            <a:off x="3347356" y="3797660"/>
            <a:ext cx="2016224" cy="9361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9184" y="1385392"/>
            <a:ext cx="1905000" cy="495300"/>
          </a:xfrm>
          <a:prstGeom prst="rect">
            <a:avLst/>
          </a:prstGeom>
          <a:noFill/>
        </p:spPr>
      </p:pic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9304" y="2825552"/>
            <a:ext cx="1819275" cy="466725"/>
          </a:xfrm>
          <a:prstGeom prst="rect">
            <a:avLst/>
          </a:prstGeom>
          <a:noFill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7656" y="3257600"/>
            <a:ext cx="259080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5564699"/>
              </p:ext>
            </p:extLst>
          </p:nvPr>
        </p:nvGraphicFramePr>
        <p:xfrm>
          <a:off x="4572000" y="4554999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87624" y="620688"/>
            <a:ext cx="3672408" cy="206210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Para confirmar el nivel máximo de la utilidad aplicamos la fórmula: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Sustituyendo las variables de la fórmula tenemos que:</a:t>
            </a:r>
            <a:endParaRPr lang="es-MX" sz="1600" dirty="0"/>
          </a:p>
        </p:txBody>
      </p:sp>
      <p:cxnSp>
        <p:nvCxnSpPr>
          <p:cNvPr id="82" name="81 Conector recto de flecha"/>
          <p:cNvCxnSpPr/>
          <p:nvPr/>
        </p:nvCxnSpPr>
        <p:spPr>
          <a:xfrm rot="5400000" flipH="1" flipV="1">
            <a:off x="7380312" y="4266967"/>
            <a:ext cx="1800200" cy="504056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16200000" flipH="1">
            <a:off x="3995936" y="3834919"/>
            <a:ext cx="2304256" cy="86409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6200000" flipH="1">
            <a:off x="3311860" y="3870923"/>
            <a:ext cx="2232248" cy="86409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314639"/>
            <a:ext cx="1905000" cy="495300"/>
          </a:xfrm>
          <a:prstGeom prst="rect">
            <a:avLst/>
          </a:prstGeom>
          <a:noFill/>
        </p:spPr>
      </p:pic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754799"/>
            <a:ext cx="1819275" cy="466725"/>
          </a:xfrm>
          <a:prstGeom prst="rect">
            <a:avLst/>
          </a:prstGeom>
          <a:noFill/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258855"/>
            <a:ext cx="259080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5013024"/>
              </p:ext>
            </p:extLst>
          </p:nvPr>
        </p:nvGraphicFramePr>
        <p:xfrm>
          <a:off x="4644008" y="4541867"/>
          <a:ext cx="4241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259632" y="607556"/>
            <a:ext cx="3672408" cy="206210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Para confirmar el nivel de maximización de la utilidad aplicamos la fórmula:</a:t>
            </a:r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endParaRPr lang="es-MX" sz="1600" dirty="0" smtClean="0"/>
          </a:p>
          <a:p>
            <a:r>
              <a:rPr lang="es-MX" sz="1600" dirty="0" smtClean="0"/>
              <a:t>Al sustituir las variables de la fórmula tenemos que:</a:t>
            </a:r>
            <a:endParaRPr lang="es-MX" sz="1600" dirty="0"/>
          </a:p>
        </p:txBody>
      </p:sp>
      <p:cxnSp>
        <p:nvCxnSpPr>
          <p:cNvPr id="82" name="81 Conector recto de flecha"/>
          <p:cNvCxnSpPr/>
          <p:nvPr/>
        </p:nvCxnSpPr>
        <p:spPr>
          <a:xfrm rot="5400000" flipH="1" flipV="1">
            <a:off x="7308304" y="4469859"/>
            <a:ext cx="1944216" cy="360040"/>
          </a:xfrm>
          <a:prstGeom prst="straightConnector1">
            <a:avLst/>
          </a:prstGeom>
          <a:ln w="254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 rot="16200000" flipH="1">
            <a:off x="4031940" y="3857791"/>
            <a:ext cx="2448272" cy="9361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6200000" flipH="1">
            <a:off x="3347864" y="3893795"/>
            <a:ext cx="2376264" cy="9361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301507"/>
            <a:ext cx="1905000" cy="4953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669659"/>
            <a:ext cx="1638300" cy="466725"/>
          </a:xfrm>
          <a:prstGeom prst="rect">
            <a:avLst/>
          </a:prstGeom>
          <a:noFill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3173715"/>
            <a:ext cx="99060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2970822"/>
              </p:ext>
            </p:extLst>
          </p:nvPr>
        </p:nvGraphicFramePr>
        <p:xfrm>
          <a:off x="4067943" y="4293098"/>
          <a:ext cx="4536506" cy="1806579"/>
        </p:xfrm>
        <a:graphic>
          <a:graphicData uri="http://schemas.openxmlformats.org/drawingml/2006/table">
            <a:tbl>
              <a:tblPr/>
              <a:tblGrid>
                <a:gridCol w="557768"/>
                <a:gridCol w="557768"/>
                <a:gridCol w="557768"/>
                <a:gridCol w="1351033"/>
                <a:gridCol w="1512169"/>
              </a:tblGrid>
              <a:tr h="504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1748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C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3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3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764704"/>
            <a:ext cx="3240360" cy="24314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Graficaremos ahora la utilidad.</a:t>
            </a:r>
          </a:p>
          <a:p>
            <a:endParaRPr lang="es-MX" sz="1600" dirty="0" smtClean="0"/>
          </a:p>
          <a:p>
            <a:r>
              <a:rPr lang="es-MX" sz="1600" dirty="0" smtClean="0"/>
              <a:t>Para trazar el primer punto se toma el primer valor de </a:t>
            </a:r>
            <a:r>
              <a:rPr lang="es-MX" sz="2000" b="1" dirty="0" err="1" smtClean="0"/>
              <a:t>Qa</a:t>
            </a:r>
            <a:r>
              <a:rPr lang="es-MX" sz="2000" b="1" dirty="0" smtClean="0"/>
              <a:t> =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r>
              <a:rPr lang="es-MX" sz="2000" b="1" dirty="0" smtClean="0"/>
              <a:t> </a:t>
            </a:r>
            <a:r>
              <a:rPr lang="es-MX" sz="1600" dirty="0" smtClean="0"/>
              <a:t>; éste se marcará en el eje de las X.</a:t>
            </a:r>
          </a:p>
          <a:p>
            <a:endParaRPr lang="es-MX" sz="1600" dirty="0" smtClean="0"/>
          </a:p>
          <a:p>
            <a:r>
              <a:rPr lang="es-MX" sz="1600" dirty="0" smtClean="0"/>
              <a:t>En el eje de las Y se encuentra el valor que obtuvimos en la utilidad , es decir,</a:t>
            </a:r>
            <a:r>
              <a:rPr lang="es-MX" sz="1600" dirty="0" smtClean="0">
                <a:solidFill>
                  <a:srgbClr val="FF0000"/>
                </a:solidFill>
              </a:rPr>
              <a:t>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s-MX" sz="2000" b="1" dirty="0" smtClean="0"/>
              <a:t> </a:t>
            </a:r>
            <a:r>
              <a:rPr lang="es-MX" sz="1600" dirty="0" smtClean="0"/>
              <a:t>(cero).</a:t>
            </a:r>
          </a:p>
        </p:txBody>
      </p:sp>
      <p:cxnSp>
        <p:nvCxnSpPr>
          <p:cNvPr id="61" name="60 Conector recto de flecha"/>
          <p:cNvCxnSpPr/>
          <p:nvPr/>
        </p:nvCxnSpPr>
        <p:spPr>
          <a:xfrm rot="5400000">
            <a:off x="8136396" y="2600908"/>
            <a:ext cx="792088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>
            <a:off x="6732240" y="4149080"/>
            <a:ext cx="864096" cy="79208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CuadroTexto"/>
          <p:cNvSpPr txBox="1"/>
          <p:nvPr/>
        </p:nvSpPr>
        <p:spPr>
          <a:xfrm>
            <a:off x="4499992" y="1916832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4499992" y="1196752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graphicFrame>
        <p:nvGraphicFramePr>
          <p:cNvPr id="58" name="3 Gráfico"/>
          <p:cNvGraphicFramePr/>
          <p:nvPr>
            <p:extLst>
              <p:ext uri="{D42A27DB-BD31-4B8C-83A1-F6EECF244321}">
                <p14:modId xmlns:p14="http://schemas.microsoft.com/office/powerpoint/2010/main" xmlns="" val="2956297209"/>
              </p:ext>
            </p:extLst>
          </p:nvPr>
        </p:nvGraphicFramePr>
        <p:xfrm>
          <a:off x="4932040" y="332656"/>
          <a:ext cx="3670151" cy="35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" name="59 Elipse"/>
          <p:cNvSpPr/>
          <p:nvPr/>
        </p:nvSpPr>
        <p:spPr>
          <a:xfrm>
            <a:off x="8045350" y="342900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0" name="79 Conector recto de flecha"/>
          <p:cNvCxnSpPr/>
          <p:nvPr/>
        </p:nvCxnSpPr>
        <p:spPr>
          <a:xfrm rot="5400000">
            <a:off x="6625022" y="1893751"/>
            <a:ext cx="29523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1041509"/>
              </p:ext>
            </p:extLst>
          </p:nvPr>
        </p:nvGraphicFramePr>
        <p:xfrm>
          <a:off x="3995936" y="4581128"/>
          <a:ext cx="4896542" cy="1337310"/>
        </p:xfrm>
        <a:graphic>
          <a:graphicData uri="http://schemas.openxmlformats.org/drawingml/2006/table">
            <a:tbl>
              <a:tblPr/>
              <a:tblGrid>
                <a:gridCol w="602034"/>
                <a:gridCol w="602034"/>
                <a:gridCol w="602034"/>
                <a:gridCol w="1545220"/>
                <a:gridCol w="1545220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 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( 30 , 24.49 )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87624" y="980728"/>
            <a:ext cx="3528392" cy="20162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Trazamos ahora el segundo punto tomando el segundo valor de </a:t>
            </a:r>
            <a:r>
              <a:rPr lang="es-MX" sz="2000" b="1" dirty="0" err="1" smtClean="0"/>
              <a:t>Qa</a:t>
            </a:r>
            <a:r>
              <a:rPr lang="es-MX" sz="2000" b="1" dirty="0" smtClean="0"/>
              <a:t> =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</a:t>
            </a:r>
            <a:r>
              <a:rPr lang="es-MX" sz="2000" b="1" dirty="0" smtClean="0"/>
              <a:t> </a:t>
            </a:r>
            <a:r>
              <a:rPr lang="es-MX" sz="1600" dirty="0" smtClean="0"/>
              <a:t>para el eje de las X. </a:t>
            </a:r>
          </a:p>
          <a:p>
            <a:endParaRPr lang="es-MX" sz="1600" dirty="0" smtClean="0"/>
          </a:p>
          <a:p>
            <a:r>
              <a:rPr lang="es-MX" sz="1600" dirty="0" smtClean="0"/>
              <a:t>En el eje de las Y se encuentra el segundo valor que obtuvimos en la utilidad, es decir,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24.49</a:t>
            </a:r>
            <a:r>
              <a:rPr lang="es-MX" sz="1600" dirty="0" smtClean="0"/>
              <a:t>.</a:t>
            </a:r>
          </a:p>
        </p:txBody>
      </p:sp>
      <p:cxnSp>
        <p:nvCxnSpPr>
          <p:cNvPr id="72" name="71 Conector recto de flecha"/>
          <p:cNvCxnSpPr/>
          <p:nvPr/>
        </p:nvCxnSpPr>
        <p:spPr>
          <a:xfrm rot="16200000" flipH="1">
            <a:off x="6984268" y="4401108"/>
            <a:ext cx="720080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246 Conector recto de flecha"/>
          <p:cNvCxnSpPr/>
          <p:nvPr/>
        </p:nvCxnSpPr>
        <p:spPr>
          <a:xfrm rot="5400000">
            <a:off x="7522231" y="545443"/>
            <a:ext cx="792088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249 CuadroTexto"/>
          <p:cNvSpPr txBox="1"/>
          <p:nvPr/>
        </p:nvSpPr>
        <p:spPr>
          <a:xfrm>
            <a:off x="4801741" y="1380010"/>
            <a:ext cx="504056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251" name="250 CuadroTexto"/>
          <p:cNvSpPr txBox="1"/>
          <p:nvPr/>
        </p:nvSpPr>
        <p:spPr>
          <a:xfrm>
            <a:off x="4850562" y="950531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graphicFrame>
        <p:nvGraphicFramePr>
          <p:cNvPr id="49" name="3 Gráfico"/>
          <p:cNvGraphicFramePr/>
          <p:nvPr>
            <p:extLst>
              <p:ext uri="{D42A27DB-BD31-4B8C-83A1-F6EECF244321}">
                <p14:modId xmlns:p14="http://schemas.microsoft.com/office/powerpoint/2010/main" xmlns="" val="309441939"/>
              </p:ext>
            </p:extLst>
          </p:nvPr>
        </p:nvGraphicFramePr>
        <p:xfrm>
          <a:off x="4932040" y="332656"/>
          <a:ext cx="3670151" cy="35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52" name="251 Conector recto de flecha"/>
          <p:cNvCxnSpPr/>
          <p:nvPr/>
        </p:nvCxnSpPr>
        <p:spPr>
          <a:xfrm rot="10800000">
            <a:off x="5292080" y="1484785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254 Elipse"/>
          <p:cNvSpPr/>
          <p:nvPr/>
        </p:nvSpPr>
        <p:spPr>
          <a:xfrm>
            <a:off x="8047434" y="3443858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9" name="248 Conector recto de flecha"/>
          <p:cNvCxnSpPr/>
          <p:nvPr/>
        </p:nvCxnSpPr>
        <p:spPr>
          <a:xfrm rot="5400000">
            <a:off x="5917070" y="1931851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245 Elipse"/>
          <p:cNvSpPr/>
          <p:nvPr/>
        </p:nvSpPr>
        <p:spPr>
          <a:xfrm>
            <a:off x="7334795" y="1424409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6311773"/>
              </p:ext>
            </p:extLst>
          </p:nvPr>
        </p:nvGraphicFramePr>
        <p:xfrm>
          <a:off x="3779911" y="4509120"/>
          <a:ext cx="4824538" cy="1339215"/>
        </p:xfrm>
        <a:graphic>
          <a:graphicData uri="http://schemas.openxmlformats.org/drawingml/2006/table">
            <a:tbl>
              <a:tblPr/>
              <a:tblGrid>
                <a:gridCol w="608620"/>
                <a:gridCol w="577743"/>
                <a:gridCol w="593181"/>
                <a:gridCol w="1522497"/>
                <a:gridCol w="1522497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( 30 , 24.49 )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( 20 , 28.28 )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547664" y="980728"/>
            <a:ext cx="2448272" cy="24314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Trazamos el tercer punto de la gráfica tomando el tercer valor de </a:t>
            </a:r>
            <a:r>
              <a:rPr lang="es-MX" sz="2000" b="1" dirty="0" err="1" smtClean="0"/>
              <a:t>Qa</a:t>
            </a:r>
            <a:r>
              <a:rPr lang="es-MX" sz="2000" b="1" dirty="0" smtClean="0"/>
              <a:t> =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</a:t>
            </a:r>
            <a:r>
              <a:rPr lang="es-MX" sz="2000" b="1" dirty="0" smtClean="0"/>
              <a:t> </a:t>
            </a:r>
            <a:r>
              <a:rPr lang="es-MX" sz="1600" dirty="0" smtClean="0"/>
              <a:t>para el eje de las X. </a:t>
            </a:r>
          </a:p>
          <a:p>
            <a:endParaRPr lang="es-MX" sz="1600" dirty="0" smtClean="0"/>
          </a:p>
          <a:p>
            <a:r>
              <a:rPr lang="es-MX" sz="1600" dirty="0" smtClean="0"/>
              <a:t>En el eje de las Y se encuentra el tercer valor que obtuvimos en la utilidad, o sea,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28.28</a:t>
            </a:r>
            <a:r>
              <a:rPr lang="es-MX" sz="1600" dirty="0" smtClean="0"/>
              <a:t>.</a:t>
            </a:r>
          </a:p>
        </p:txBody>
      </p:sp>
      <p:cxnSp>
        <p:nvCxnSpPr>
          <p:cNvPr id="72" name="71 Conector recto de flecha"/>
          <p:cNvCxnSpPr/>
          <p:nvPr/>
        </p:nvCxnSpPr>
        <p:spPr>
          <a:xfrm>
            <a:off x="6588224" y="4437112"/>
            <a:ext cx="864096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208 Conector recto de flecha"/>
          <p:cNvCxnSpPr/>
          <p:nvPr/>
        </p:nvCxnSpPr>
        <p:spPr>
          <a:xfrm rot="5400000">
            <a:off x="7056276" y="296652"/>
            <a:ext cx="792088" cy="7200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211 CuadroTexto"/>
          <p:cNvSpPr txBox="1"/>
          <p:nvPr/>
        </p:nvSpPr>
        <p:spPr>
          <a:xfrm>
            <a:off x="5076056" y="1412776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213" name="212 CuadroTexto"/>
          <p:cNvSpPr txBox="1"/>
          <p:nvPr/>
        </p:nvSpPr>
        <p:spPr>
          <a:xfrm>
            <a:off x="5076056" y="980728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graphicFrame>
        <p:nvGraphicFramePr>
          <p:cNvPr id="49" name="3 Gráfico"/>
          <p:cNvGraphicFramePr/>
          <p:nvPr>
            <p:extLst>
              <p:ext uri="{D42A27DB-BD31-4B8C-83A1-F6EECF244321}">
                <p14:modId xmlns:p14="http://schemas.microsoft.com/office/powerpoint/2010/main" xmlns="" val="2906436065"/>
              </p:ext>
            </p:extLst>
          </p:nvPr>
        </p:nvGraphicFramePr>
        <p:xfrm>
          <a:off x="5257825" y="332656"/>
          <a:ext cx="3670151" cy="35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8" name="207 Elipse"/>
          <p:cNvSpPr/>
          <p:nvPr/>
        </p:nvSpPr>
        <p:spPr>
          <a:xfrm>
            <a:off x="8371482" y="344805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5" name="214 Elipse"/>
          <p:cNvSpPr/>
          <p:nvPr/>
        </p:nvSpPr>
        <p:spPr>
          <a:xfrm>
            <a:off x="7666260" y="1431826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14" name="213 Conector recto de flecha"/>
          <p:cNvCxnSpPr/>
          <p:nvPr/>
        </p:nvCxnSpPr>
        <p:spPr>
          <a:xfrm rot="10800000">
            <a:off x="5580112" y="1119412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210 Conector recto de flecha"/>
          <p:cNvCxnSpPr/>
          <p:nvPr/>
        </p:nvCxnSpPr>
        <p:spPr>
          <a:xfrm rot="5400000">
            <a:off x="5524263" y="1956234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255 Elipse"/>
          <p:cNvSpPr/>
          <p:nvPr/>
        </p:nvSpPr>
        <p:spPr>
          <a:xfrm>
            <a:off x="6950372" y="1072555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6714253"/>
              </p:ext>
            </p:extLst>
          </p:nvPr>
        </p:nvGraphicFramePr>
        <p:xfrm>
          <a:off x="3419871" y="4653136"/>
          <a:ext cx="5112569" cy="1337310"/>
        </p:xfrm>
        <a:graphic>
          <a:graphicData uri="http://schemas.openxmlformats.org/drawingml/2006/table">
            <a:tbl>
              <a:tblPr/>
              <a:tblGrid>
                <a:gridCol w="644955"/>
                <a:gridCol w="612235"/>
                <a:gridCol w="628595"/>
                <a:gridCol w="1613392"/>
                <a:gridCol w="1613392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( 30 , 24.49 )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( 20 , 28.28 )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( 10 , 24.49 ) 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403648" y="1268760"/>
            <a:ext cx="3240360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Trazamos el cuarto punto de la gráfica tomando el cuarto valor de </a:t>
            </a:r>
            <a:r>
              <a:rPr lang="es-MX" sz="2000" b="1" dirty="0" err="1" smtClean="0"/>
              <a:t>Qa</a:t>
            </a:r>
            <a:r>
              <a:rPr lang="es-MX" sz="2000" b="1" dirty="0" smtClean="0"/>
              <a:t> =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r>
              <a:rPr lang="es-MX" sz="2000" b="1" dirty="0" smtClean="0"/>
              <a:t> </a:t>
            </a:r>
            <a:r>
              <a:rPr lang="es-MX" sz="1600" dirty="0" smtClean="0"/>
              <a:t>para el eje de las X. </a:t>
            </a:r>
          </a:p>
          <a:p>
            <a:endParaRPr lang="es-MX" sz="1600" dirty="0" smtClean="0"/>
          </a:p>
          <a:p>
            <a:r>
              <a:rPr lang="es-MX" sz="1600" dirty="0" smtClean="0"/>
              <a:t>En el eje de las Y se encuentra el cuarto valor que obtuvimos en la utilidad, es decir,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24.49</a:t>
            </a:r>
            <a:r>
              <a:rPr lang="es-MX" sz="1600" dirty="0" smtClean="0"/>
              <a:t>.</a:t>
            </a:r>
          </a:p>
        </p:txBody>
      </p:sp>
      <p:cxnSp>
        <p:nvCxnSpPr>
          <p:cNvPr id="72" name="71 Conector recto de flecha"/>
          <p:cNvCxnSpPr/>
          <p:nvPr/>
        </p:nvCxnSpPr>
        <p:spPr>
          <a:xfrm rot="16200000" flipH="1">
            <a:off x="6372200" y="4653136"/>
            <a:ext cx="1008112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222 CuadroTexto"/>
          <p:cNvSpPr txBox="1"/>
          <p:nvPr/>
        </p:nvSpPr>
        <p:spPr>
          <a:xfrm>
            <a:off x="4932040" y="1556792"/>
            <a:ext cx="479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224" name="223 CuadroTexto"/>
          <p:cNvSpPr txBox="1"/>
          <p:nvPr/>
        </p:nvSpPr>
        <p:spPr>
          <a:xfrm>
            <a:off x="4932040" y="1124744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graphicFrame>
        <p:nvGraphicFramePr>
          <p:cNvPr id="50" name="3 Gráfico"/>
          <p:cNvGraphicFramePr/>
          <p:nvPr>
            <p:extLst>
              <p:ext uri="{D42A27DB-BD31-4B8C-83A1-F6EECF244321}">
                <p14:modId xmlns:p14="http://schemas.microsoft.com/office/powerpoint/2010/main" xmlns="" val="844146235"/>
              </p:ext>
            </p:extLst>
          </p:nvPr>
        </p:nvGraphicFramePr>
        <p:xfrm>
          <a:off x="5076056" y="476672"/>
          <a:ext cx="3670151" cy="35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9" name="218 Elipse"/>
          <p:cNvSpPr/>
          <p:nvPr/>
        </p:nvSpPr>
        <p:spPr>
          <a:xfrm>
            <a:off x="8200975" y="3592066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25" name="224 Conector recto de flecha"/>
          <p:cNvCxnSpPr/>
          <p:nvPr/>
        </p:nvCxnSpPr>
        <p:spPr>
          <a:xfrm rot="10800000">
            <a:off x="5402188" y="1619276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228 Elipse"/>
          <p:cNvSpPr/>
          <p:nvPr/>
        </p:nvSpPr>
        <p:spPr>
          <a:xfrm>
            <a:off x="7483003" y="1567458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22" name="221 Conector recto de flecha"/>
          <p:cNvCxnSpPr/>
          <p:nvPr/>
        </p:nvCxnSpPr>
        <p:spPr>
          <a:xfrm rot="5400000">
            <a:off x="4631592" y="2096058"/>
            <a:ext cx="2952328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226 Elipse"/>
          <p:cNvSpPr/>
          <p:nvPr/>
        </p:nvSpPr>
        <p:spPr>
          <a:xfrm>
            <a:off x="6768256" y="119886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6" name="225 Elipse"/>
          <p:cNvSpPr/>
          <p:nvPr/>
        </p:nvSpPr>
        <p:spPr>
          <a:xfrm>
            <a:off x="6048176" y="1568425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20" name="219 Conector recto de flecha"/>
          <p:cNvCxnSpPr/>
          <p:nvPr/>
        </p:nvCxnSpPr>
        <p:spPr>
          <a:xfrm rot="5400000">
            <a:off x="6084168" y="692696"/>
            <a:ext cx="936104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2604149"/>
              </p:ext>
            </p:extLst>
          </p:nvPr>
        </p:nvGraphicFramePr>
        <p:xfrm>
          <a:off x="3491880" y="4509120"/>
          <a:ext cx="5040560" cy="1337310"/>
        </p:xfrm>
        <a:graphic>
          <a:graphicData uri="http://schemas.openxmlformats.org/drawingml/2006/table">
            <a:tbl>
              <a:tblPr/>
              <a:tblGrid>
                <a:gridCol w="635871"/>
                <a:gridCol w="603612"/>
                <a:gridCol w="619741"/>
                <a:gridCol w="1590668"/>
                <a:gridCol w="1590668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( 30 , 24.49 )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( 20 , 28.28 )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( 10 , 24.49 ) 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( 0 , 0 )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619672" y="1052736"/>
            <a:ext cx="2664296" cy="218521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Trazamos el </a:t>
            </a:r>
            <a:r>
              <a:rPr lang="es-MX" sz="1600" b="1" dirty="0" smtClean="0"/>
              <a:t>último</a:t>
            </a:r>
            <a:r>
              <a:rPr lang="es-MX" sz="1600" dirty="0" smtClean="0"/>
              <a:t> punto de la gráfica, tomando el quinto valor de </a:t>
            </a:r>
            <a:r>
              <a:rPr lang="es-MX" sz="2000" b="1" dirty="0" err="1" smtClean="0"/>
              <a:t>Qa</a:t>
            </a:r>
            <a:r>
              <a:rPr lang="es-MX" sz="2000" b="1" dirty="0" smtClean="0"/>
              <a:t> =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s-MX" sz="2000" b="1" dirty="0" smtClean="0"/>
              <a:t> </a:t>
            </a:r>
            <a:r>
              <a:rPr lang="es-MX" sz="1600" dirty="0" smtClean="0"/>
              <a:t>para el eje de las X. </a:t>
            </a:r>
          </a:p>
          <a:p>
            <a:endParaRPr lang="es-MX" sz="1600" dirty="0" smtClean="0"/>
          </a:p>
          <a:p>
            <a:r>
              <a:rPr lang="es-MX" sz="1600" dirty="0" smtClean="0"/>
              <a:t>En el eje de las Y está el quinto valor que obtuvimos en la utilidad, o sea, </a:t>
            </a:r>
            <a:r>
              <a:rPr lang="es-MX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s-MX" sz="1600" dirty="0" smtClean="0"/>
              <a:t>.</a:t>
            </a:r>
          </a:p>
        </p:txBody>
      </p:sp>
      <p:cxnSp>
        <p:nvCxnSpPr>
          <p:cNvPr id="72" name="71 Conector recto de flecha"/>
          <p:cNvCxnSpPr/>
          <p:nvPr/>
        </p:nvCxnSpPr>
        <p:spPr>
          <a:xfrm rot="16200000" flipH="1">
            <a:off x="6264188" y="4473116"/>
            <a:ext cx="1296144" cy="9361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197 CuadroTexto"/>
          <p:cNvSpPr txBox="1"/>
          <p:nvPr/>
        </p:nvSpPr>
        <p:spPr>
          <a:xfrm>
            <a:off x="4975473" y="1445062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199" name="198 CuadroTexto"/>
          <p:cNvSpPr txBox="1"/>
          <p:nvPr/>
        </p:nvSpPr>
        <p:spPr>
          <a:xfrm>
            <a:off x="4994578" y="1052736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graphicFrame>
        <p:nvGraphicFramePr>
          <p:cNvPr id="49" name="3 Gráfico"/>
          <p:cNvGraphicFramePr/>
          <p:nvPr>
            <p:extLst>
              <p:ext uri="{D42A27DB-BD31-4B8C-83A1-F6EECF244321}">
                <p14:modId xmlns:p14="http://schemas.microsoft.com/office/powerpoint/2010/main" xmlns="" val="778025779"/>
              </p:ext>
            </p:extLst>
          </p:nvPr>
        </p:nvGraphicFramePr>
        <p:xfrm>
          <a:off x="5076056" y="404664"/>
          <a:ext cx="3670151" cy="35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" name="193 Elipse"/>
          <p:cNvSpPr/>
          <p:nvPr/>
        </p:nvSpPr>
        <p:spPr>
          <a:xfrm>
            <a:off x="8191450" y="3525391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4" name="203 Elipse"/>
          <p:cNvSpPr/>
          <p:nvPr/>
        </p:nvSpPr>
        <p:spPr>
          <a:xfrm>
            <a:off x="5337621" y="3525391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95" name="194 Conector recto de flecha"/>
          <p:cNvCxnSpPr/>
          <p:nvPr/>
        </p:nvCxnSpPr>
        <p:spPr>
          <a:xfrm rot="5400000">
            <a:off x="5345038" y="2699394"/>
            <a:ext cx="936104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201 Elipse"/>
          <p:cNvSpPr/>
          <p:nvPr/>
        </p:nvSpPr>
        <p:spPr>
          <a:xfrm>
            <a:off x="7463953" y="152080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1" name="200 Elipse"/>
          <p:cNvSpPr/>
          <p:nvPr/>
        </p:nvSpPr>
        <p:spPr>
          <a:xfrm>
            <a:off x="6061893" y="152080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3" name="202 Elipse"/>
          <p:cNvSpPr/>
          <p:nvPr/>
        </p:nvSpPr>
        <p:spPr>
          <a:xfrm>
            <a:off x="6749206" y="1110655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1519099"/>
              </p:ext>
            </p:extLst>
          </p:nvPr>
        </p:nvGraphicFramePr>
        <p:xfrm>
          <a:off x="3440956" y="4509120"/>
          <a:ext cx="5400600" cy="1367790"/>
        </p:xfrm>
        <a:graphic>
          <a:graphicData uri="http://schemas.openxmlformats.org/drawingml/2006/table">
            <a:tbl>
              <a:tblPr/>
              <a:tblGrid>
                <a:gridCol w="681290"/>
                <a:gridCol w="646727"/>
                <a:gridCol w="664009"/>
                <a:gridCol w="1704287"/>
                <a:gridCol w="1704287"/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 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Utilidad (U)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( 30 , 24.49 )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b="1" i="0" u="none" strike="noStrike" kern="1200" dirty="0" smtClean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400" b="1" i="0" u="none" strike="noStrike" kern="1200" dirty="0">
                        <a:solidFill>
                          <a:srgbClr val="00B05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b="1" i="0" u="none" strike="noStrike" kern="1200" dirty="0" smtClean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400" b="1" i="0" u="none" strike="noStrike" kern="1200" dirty="0">
                        <a:solidFill>
                          <a:srgbClr val="00B05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b="1" i="0" u="none" strike="noStrike" kern="1200" dirty="0" smtClean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b="1" i="0" u="none" strike="noStrike" kern="1200" dirty="0" smtClean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400" b="1" i="0" u="none" strike="noStrike" kern="1200" dirty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b="1" i="0" u="none" strike="noStrike" kern="1200" dirty="0" smtClean="0">
                          <a:solidFill>
                            <a:srgbClr val="00B050"/>
                          </a:solidFill>
                          <a:latin typeface="Calibri"/>
                          <a:ea typeface="+mn-ea"/>
                          <a:cs typeface="+mn-cs"/>
                        </a:rPr>
                        <a:t>( 20 , 28.28 )</a:t>
                      </a:r>
                      <a:endParaRPr lang="es-MX" sz="1400" b="1" i="0" u="none" strike="noStrike" kern="1200" dirty="0">
                        <a:solidFill>
                          <a:srgbClr val="00B05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( 10 , 24.49 ) 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( 0 , 0 )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1052736"/>
            <a:ext cx="3456384" cy="24314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Unimos todos los puntos de la gráfica para apreciar la curva de la utilidad, en la que observamos que el punto mayor de la curva está en el valor </a:t>
            </a:r>
            <a:r>
              <a:rPr lang="es-MX" sz="2000" b="1" dirty="0" smtClean="0">
                <a:solidFill>
                  <a:srgbClr val="00B050"/>
                </a:solidFill>
              </a:rPr>
              <a:t>28.28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Por lo tanto, la opción de consumo que maximiza la utilidad es cuando consumimos 20 unidades del bien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dirty="0" smtClean="0"/>
              <a:t>,</a:t>
            </a:r>
            <a:r>
              <a:rPr lang="es-MX" sz="1600" dirty="0" smtClean="0"/>
              <a:t> y 40 unidades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</a:p>
        </p:txBody>
      </p:sp>
      <p:sp>
        <p:nvSpPr>
          <p:cNvPr id="198" name="197 CuadroTexto"/>
          <p:cNvSpPr txBox="1"/>
          <p:nvPr/>
        </p:nvSpPr>
        <p:spPr>
          <a:xfrm>
            <a:off x="4689530" y="1209988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/>
              <a:t>24.49</a:t>
            </a:r>
            <a:endParaRPr lang="es-MX" sz="1000" b="1" dirty="0"/>
          </a:p>
        </p:txBody>
      </p:sp>
      <p:sp>
        <p:nvSpPr>
          <p:cNvPr id="199" name="198 CuadroTexto"/>
          <p:cNvSpPr txBox="1"/>
          <p:nvPr/>
        </p:nvSpPr>
        <p:spPr>
          <a:xfrm>
            <a:off x="4780533" y="836712"/>
            <a:ext cx="479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28.28</a:t>
            </a:r>
            <a:endParaRPr lang="es-MX" sz="1000" b="1" dirty="0"/>
          </a:p>
        </p:txBody>
      </p:sp>
      <p:sp>
        <p:nvSpPr>
          <p:cNvPr id="64" name="63 CuadroTexto"/>
          <p:cNvSpPr txBox="1"/>
          <p:nvPr/>
        </p:nvSpPr>
        <p:spPr>
          <a:xfrm>
            <a:off x="5597065" y="332656"/>
            <a:ext cx="245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Máxima utilidad = </a:t>
            </a:r>
            <a:r>
              <a:rPr lang="es-MX" b="1" dirty="0" smtClean="0">
                <a:solidFill>
                  <a:srgbClr val="00B050"/>
                </a:solidFill>
              </a:rPr>
              <a:t>28.28</a:t>
            </a:r>
            <a:endParaRPr lang="es-MX" b="1" dirty="0">
              <a:solidFill>
                <a:srgbClr val="00B050"/>
              </a:solidFill>
            </a:endParaRPr>
          </a:p>
        </p:txBody>
      </p:sp>
      <p:grpSp>
        <p:nvGrpSpPr>
          <p:cNvPr id="733" name="732 Grupo"/>
          <p:cNvGrpSpPr/>
          <p:nvPr/>
        </p:nvGrpSpPr>
        <p:grpSpPr>
          <a:xfrm>
            <a:off x="4665663" y="333003"/>
            <a:ext cx="4514849" cy="3461668"/>
            <a:chOff x="4500563" y="981075"/>
            <a:chExt cx="4514849" cy="3461668"/>
          </a:xfrm>
        </p:grpSpPr>
        <p:sp>
          <p:nvSpPr>
            <p:cNvPr id="4638" name="AutoShape 542"/>
            <p:cNvSpPr>
              <a:spLocks noChangeAspect="1" noChangeArrowheads="1" noTextEdit="1"/>
            </p:cNvSpPr>
            <p:nvPr/>
          </p:nvSpPr>
          <p:spPr bwMode="auto">
            <a:xfrm>
              <a:off x="4572000" y="1340768"/>
              <a:ext cx="4443412" cy="310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0" name="Rectangle 544"/>
            <p:cNvSpPr>
              <a:spLocks noChangeArrowheads="1"/>
            </p:cNvSpPr>
            <p:nvPr/>
          </p:nvSpPr>
          <p:spPr bwMode="auto">
            <a:xfrm>
              <a:off x="4500563" y="981075"/>
              <a:ext cx="11112" cy="47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41" name="Line 545"/>
            <p:cNvSpPr>
              <a:spLocks noChangeShapeType="1"/>
            </p:cNvSpPr>
            <p:nvPr/>
          </p:nvSpPr>
          <p:spPr bwMode="auto">
            <a:xfrm flipV="1">
              <a:off x="5070475" y="1046163"/>
              <a:ext cx="1587" cy="264795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olid"/>
              <a:round/>
              <a:headEnd/>
              <a:tailEnd type="triangl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2" name="Line 546"/>
            <p:cNvSpPr>
              <a:spLocks noChangeShapeType="1"/>
            </p:cNvSpPr>
            <p:nvPr/>
          </p:nvSpPr>
          <p:spPr bwMode="auto">
            <a:xfrm>
              <a:off x="5067300" y="3692525"/>
              <a:ext cx="3724275" cy="15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olid"/>
              <a:round/>
              <a:headEnd/>
              <a:tailEnd type="triangl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3" name="Line 547"/>
            <p:cNvSpPr>
              <a:spLocks noChangeShapeType="1"/>
            </p:cNvSpPr>
            <p:nvPr/>
          </p:nvSpPr>
          <p:spPr bwMode="auto">
            <a:xfrm>
              <a:off x="8377238" y="3656013"/>
              <a:ext cx="1587" cy="73025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4" name="Rectangle 548"/>
            <p:cNvSpPr>
              <a:spLocks noChangeArrowheads="1"/>
            </p:cNvSpPr>
            <p:nvPr/>
          </p:nvSpPr>
          <p:spPr bwMode="auto">
            <a:xfrm>
              <a:off x="8377238" y="3762375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40</a:t>
              </a:r>
            </a:p>
          </p:txBody>
        </p:sp>
        <p:sp>
          <p:nvSpPr>
            <p:cNvPr id="4645" name="Line 549"/>
            <p:cNvSpPr>
              <a:spLocks noChangeShapeType="1"/>
            </p:cNvSpPr>
            <p:nvPr/>
          </p:nvSpPr>
          <p:spPr bwMode="auto">
            <a:xfrm>
              <a:off x="7551738" y="3656013"/>
              <a:ext cx="1587" cy="73025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6" name="Rectangle 550"/>
            <p:cNvSpPr>
              <a:spLocks noChangeArrowheads="1"/>
            </p:cNvSpPr>
            <p:nvPr/>
          </p:nvSpPr>
          <p:spPr bwMode="auto">
            <a:xfrm>
              <a:off x="7551738" y="3762375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30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647" name="Line 551"/>
            <p:cNvSpPr>
              <a:spLocks noChangeShapeType="1"/>
            </p:cNvSpPr>
            <p:nvPr/>
          </p:nvSpPr>
          <p:spPr bwMode="auto">
            <a:xfrm>
              <a:off x="6724650" y="3656013"/>
              <a:ext cx="1587" cy="73025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48" name="Rectangle 552"/>
            <p:cNvSpPr>
              <a:spLocks noChangeArrowheads="1"/>
            </p:cNvSpPr>
            <p:nvPr/>
          </p:nvSpPr>
          <p:spPr bwMode="auto">
            <a:xfrm>
              <a:off x="6724650" y="3762375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20</a:t>
              </a:r>
            </a:p>
          </p:txBody>
        </p:sp>
        <p:sp>
          <p:nvSpPr>
            <p:cNvPr id="4649" name="Line 553"/>
            <p:cNvSpPr>
              <a:spLocks noChangeShapeType="1"/>
            </p:cNvSpPr>
            <p:nvPr/>
          </p:nvSpPr>
          <p:spPr bwMode="auto">
            <a:xfrm>
              <a:off x="5897563" y="3656013"/>
              <a:ext cx="1587" cy="73025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50" name="Rectangle 554"/>
            <p:cNvSpPr>
              <a:spLocks noChangeArrowheads="1"/>
            </p:cNvSpPr>
            <p:nvPr/>
          </p:nvSpPr>
          <p:spPr bwMode="auto">
            <a:xfrm>
              <a:off x="5897563" y="3762375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10</a:t>
              </a:r>
            </a:p>
          </p:txBody>
        </p:sp>
        <p:sp>
          <p:nvSpPr>
            <p:cNvPr id="4651" name="Line 555"/>
            <p:cNvSpPr>
              <a:spLocks noChangeShapeType="1"/>
            </p:cNvSpPr>
            <p:nvPr/>
          </p:nvSpPr>
          <p:spPr bwMode="auto">
            <a:xfrm>
              <a:off x="5070475" y="3656013"/>
              <a:ext cx="1587" cy="7302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52" name="Rectangle 556"/>
            <p:cNvSpPr>
              <a:spLocks noChangeArrowheads="1"/>
            </p:cNvSpPr>
            <p:nvPr/>
          </p:nvSpPr>
          <p:spPr bwMode="auto">
            <a:xfrm>
              <a:off x="5070475" y="3762375"/>
              <a:ext cx="6572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0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655" name="Line 559"/>
            <p:cNvSpPr>
              <a:spLocks noChangeShapeType="1"/>
            </p:cNvSpPr>
            <p:nvPr/>
          </p:nvSpPr>
          <p:spPr bwMode="auto">
            <a:xfrm flipH="1">
              <a:off x="5035550" y="1423988"/>
              <a:ext cx="69850" cy="158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56" name="Rectangle 560"/>
            <p:cNvSpPr>
              <a:spLocks noChangeArrowheads="1"/>
            </p:cNvSpPr>
            <p:nvPr/>
          </p:nvSpPr>
          <p:spPr bwMode="auto">
            <a:xfrm>
              <a:off x="4906963" y="1390650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30</a:t>
              </a:r>
            </a:p>
          </p:txBody>
        </p:sp>
        <p:sp>
          <p:nvSpPr>
            <p:cNvPr id="4657" name="Line 561"/>
            <p:cNvSpPr>
              <a:spLocks noChangeShapeType="1"/>
            </p:cNvSpPr>
            <p:nvPr/>
          </p:nvSpPr>
          <p:spPr bwMode="auto">
            <a:xfrm flipH="1">
              <a:off x="5035550" y="1801813"/>
              <a:ext cx="69850" cy="158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58" name="Rectangle 562"/>
            <p:cNvSpPr>
              <a:spLocks noChangeArrowheads="1"/>
            </p:cNvSpPr>
            <p:nvPr/>
          </p:nvSpPr>
          <p:spPr bwMode="auto">
            <a:xfrm>
              <a:off x="4906963" y="1770063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25</a:t>
              </a:r>
            </a:p>
          </p:txBody>
        </p:sp>
        <p:sp>
          <p:nvSpPr>
            <p:cNvPr id="4659" name="Line 563"/>
            <p:cNvSpPr>
              <a:spLocks noChangeShapeType="1"/>
            </p:cNvSpPr>
            <p:nvPr/>
          </p:nvSpPr>
          <p:spPr bwMode="auto">
            <a:xfrm flipH="1">
              <a:off x="5035550" y="2179638"/>
              <a:ext cx="69850" cy="158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60" name="Rectangle 564"/>
            <p:cNvSpPr>
              <a:spLocks noChangeArrowheads="1"/>
            </p:cNvSpPr>
            <p:nvPr/>
          </p:nvSpPr>
          <p:spPr bwMode="auto">
            <a:xfrm>
              <a:off x="4906963" y="2147888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20</a:t>
              </a:r>
            </a:p>
          </p:txBody>
        </p:sp>
        <p:sp>
          <p:nvSpPr>
            <p:cNvPr id="4661" name="Line 565"/>
            <p:cNvSpPr>
              <a:spLocks noChangeShapeType="1"/>
            </p:cNvSpPr>
            <p:nvPr/>
          </p:nvSpPr>
          <p:spPr bwMode="auto">
            <a:xfrm flipH="1">
              <a:off x="5035550" y="2557463"/>
              <a:ext cx="69850" cy="158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62" name="Rectangle 566"/>
            <p:cNvSpPr>
              <a:spLocks noChangeArrowheads="1"/>
            </p:cNvSpPr>
            <p:nvPr/>
          </p:nvSpPr>
          <p:spPr bwMode="auto">
            <a:xfrm>
              <a:off x="4906963" y="2525713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15</a:t>
              </a:r>
            </a:p>
          </p:txBody>
        </p:sp>
        <p:sp>
          <p:nvSpPr>
            <p:cNvPr id="4663" name="Line 567"/>
            <p:cNvSpPr>
              <a:spLocks noChangeShapeType="1"/>
            </p:cNvSpPr>
            <p:nvPr/>
          </p:nvSpPr>
          <p:spPr bwMode="auto">
            <a:xfrm flipH="1">
              <a:off x="5035550" y="2936875"/>
              <a:ext cx="69850" cy="158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64" name="Rectangle 568"/>
            <p:cNvSpPr>
              <a:spLocks noChangeArrowheads="1"/>
            </p:cNvSpPr>
            <p:nvPr/>
          </p:nvSpPr>
          <p:spPr bwMode="auto">
            <a:xfrm>
              <a:off x="4906963" y="2903538"/>
              <a:ext cx="131446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10</a:t>
              </a:r>
            </a:p>
          </p:txBody>
        </p:sp>
        <p:sp>
          <p:nvSpPr>
            <p:cNvPr id="4665" name="Line 569"/>
            <p:cNvSpPr>
              <a:spLocks noChangeShapeType="1"/>
            </p:cNvSpPr>
            <p:nvPr/>
          </p:nvSpPr>
          <p:spPr bwMode="auto">
            <a:xfrm flipH="1">
              <a:off x="5035550" y="3314700"/>
              <a:ext cx="69850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66" name="Rectangle 570"/>
            <p:cNvSpPr>
              <a:spLocks noChangeArrowheads="1"/>
            </p:cNvSpPr>
            <p:nvPr/>
          </p:nvSpPr>
          <p:spPr bwMode="auto">
            <a:xfrm>
              <a:off x="4959350" y="3281363"/>
              <a:ext cx="6572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5</a:t>
              </a:r>
            </a:p>
          </p:txBody>
        </p:sp>
        <p:sp>
          <p:nvSpPr>
            <p:cNvPr id="4667" name="Line 571"/>
            <p:cNvSpPr>
              <a:spLocks noChangeShapeType="1"/>
            </p:cNvSpPr>
            <p:nvPr/>
          </p:nvSpPr>
          <p:spPr bwMode="auto">
            <a:xfrm flipH="1">
              <a:off x="5035550" y="3692525"/>
              <a:ext cx="69850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1" name="Line 575"/>
            <p:cNvSpPr>
              <a:spLocks noChangeShapeType="1"/>
            </p:cNvSpPr>
            <p:nvPr/>
          </p:nvSpPr>
          <p:spPr bwMode="auto">
            <a:xfrm>
              <a:off x="8343900" y="3263900"/>
              <a:ext cx="33337" cy="4286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2" name="Line 576"/>
            <p:cNvSpPr>
              <a:spLocks noChangeShapeType="1"/>
            </p:cNvSpPr>
            <p:nvPr/>
          </p:nvSpPr>
          <p:spPr bwMode="auto">
            <a:xfrm>
              <a:off x="8312150" y="3090863"/>
              <a:ext cx="31750" cy="1730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3" name="Line 577"/>
            <p:cNvSpPr>
              <a:spLocks noChangeShapeType="1"/>
            </p:cNvSpPr>
            <p:nvPr/>
          </p:nvSpPr>
          <p:spPr bwMode="auto">
            <a:xfrm>
              <a:off x="8277225" y="2959100"/>
              <a:ext cx="34925" cy="131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4" name="Line 578"/>
            <p:cNvSpPr>
              <a:spLocks noChangeShapeType="1"/>
            </p:cNvSpPr>
            <p:nvPr/>
          </p:nvSpPr>
          <p:spPr bwMode="auto">
            <a:xfrm>
              <a:off x="8243888" y="2851150"/>
              <a:ext cx="33337" cy="107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5" name="Line 579"/>
            <p:cNvSpPr>
              <a:spLocks noChangeShapeType="1"/>
            </p:cNvSpPr>
            <p:nvPr/>
          </p:nvSpPr>
          <p:spPr bwMode="auto">
            <a:xfrm>
              <a:off x="8210550" y="2755900"/>
              <a:ext cx="33337" cy="952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6" name="Line 580"/>
            <p:cNvSpPr>
              <a:spLocks noChangeShapeType="1"/>
            </p:cNvSpPr>
            <p:nvPr/>
          </p:nvSpPr>
          <p:spPr bwMode="auto">
            <a:xfrm>
              <a:off x="8177213" y="2671763"/>
              <a:ext cx="33337" cy="841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7" name="Line 581"/>
            <p:cNvSpPr>
              <a:spLocks noChangeShapeType="1"/>
            </p:cNvSpPr>
            <p:nvPr/>
          </p:nvSpPr>
          <p:spPr bwMode="auto">
            <a:xfrm>
              <a:off x="8143875" y="2597150"/>
              <a:ext cx="33337" cy="746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8" name="Line 582"/>
            <p:cNvSpPr>
              <a:spLocks noChangeShapeType="1"/>
            </p:cNvSpPr>
            <p:nvPr/>
          </p:nvSpPr>
          <p:spPr bwMode="auto">
            <a:xfrm>
              <a:off x="8110538" y="2525713"/>
              <a:ext cx="33337" cy="714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79" name="Line 583"/>
            <p:cNvSpPr>
              <a:spLocks noChangeShapeType="1"/>
            </p:cNvSpPr>
            <p:nvPr/>
          </p:nvSpPr>
          <p:spPr bwMode="auto">
            <a:xfrm>
              <a:off x="8077200" y="2462213"/>
              <a:ext cx="33337" cy="63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0" name="Line 584"/>
            <p:cNvSpPr>
              <a:spLocks noChangeShapeType="1"/>
            </p:cNvSpPr>
            <p:nvPr/>
          </p:nvSpPr>
          <p:spPr bwMode="auto">
            <a:xfrm>
              <a:off x="8043863" y="2403475"/>
              <a:ext cx="33337" cy="587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1" name="Line 585"/>
            <p:cNvSpPr>
              <a:spLocks noChangeShapeType="1"/>
            </p:cNvSpPr>
            <p:nvPr/>
          </p:nvSpPr>
          <p:spPr bwMode="auto">
            <a:xfrm>
              <a:off x="8010525" y="2347913"/>
              <a:ext cx="33337" cy="555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2" name="Line 586"/>
            <p:cNvSpPr>
              <a:spLocks noChangeShapeType="1"/>
            </p:cNvSpPr>
            <p:nvPr/>
          </p:nvSpPr>
          <p:spPr bwMode="auto">
            <a:xfrm>
              <a:off x="7977188" y="2295525"/>
              <a:ext cx="33337" cy="523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3" name="Line 587"/>
            <p:cNvSpPr>
              <a:spLocks noChangeShapeType="1"/>
            </p:cNvSpPr>
            <p:nvPr/>
          </p:nvSpPr>
          <p:spPr bwMode="auto">
            <a:xfrm>
              <a:off x="7943850" y="2247900"/>
              <a:ext cx="33337" cy="476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4" name="Line 588"/>
            <p:cNvSpPr>
              <a:spLocks noChangeShapeType="1"/>
            </p:cNvSpPr>
            <p:nvPr/>
          </p:nvSpPr>
          <p:spPr bwMode="auto">
            <a:xfrm>
              <a:off x="7910513" y="2201863"/>
              <a:ext cx="33337" cy="460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5" name="Line 589"/>
            <p:cNvSpPr>
              <a:spLocks noChangeShapeType="1"/>
            </p:cNvSpPr>
            <p:nvPr/>
          </p:nvSpPr>
          <p:spPr bwMode="auto">
            <a:xfrm>
              <a:off x="7877175" y="2159000"/>
              <a:ext cx="33337" cy="428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6" name="Line 590"/>
            <p:cNvSpPr>
              <a:spLocks noChangeShapeType="1"/>
            </p:cNvSpPr>
            <p:nvPr/>
          </p:nvSpPr>
          <p:spPr bwMode="auto">
            <a:xfrm>
              <a:off x="7843838" y="2117725"/>
              <a:ext cx="33337" cy="412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7" name="Line 591"/>
            <p:cNvSpPr>
              <a:spLocks noChangeShapeType="1"/>
            </p:cNvSpPr>
            <p:nvPr/>
          </p:nvSpPr>
          <p:spPr bwMode="auto">
            <a:xfrm>
              <a:off x="7810500" y="2079625"/>
              <a:ext cx="33337" cy="381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8" name="Line 592"/>
            <p:cNvSpPr>
              <a:spLocks noChangeShapeType="1"/>
            </p:cNvSpPr>
            <p:nvPr/>
          </p:nvSpPr>
          <p:spPr bwMode="auto">
            <a:xfrm>
              <a:off x="7777163" y="2043113"/>
              <a:ext cx="33337" cy="365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89" name="Line 593"/>
            <p:cNvSpPr>
              <a:spLocks noChangeShapeType="1"/>
            </p:cNvSpPr>
            <p:nvPr/>
          </p:nvSpPr>
          <p:spPr bwMode="auto">
            <a:xfrm>
              <a:off x="7742238" y="2008188"/>
              <a:ext cx="34925" cy="349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0" name="Line 594"/>
            <p:cNvSpPr>
              <a:spLocks noChangeShapeType="1"/>
            </p:cNvSpPr>
            <p:nvPr/>
          </p:nvSpPr>
          <p:spPr bwMode="auto">
            <a:xfrm>
              <a:off x="7710488" y="1974850"/>
              <a:ext cx="31750" cy="333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1" name="Line 595"/>
            <p:cNvSpPr>
              <a:spLocks noChangeShapeType="1"/>
            </p:cNvSpPr>
            <p:nvPr/>
          </p:nvSpPr>
          <p:spPr bwMode="auto">
            <a:xfrm>
              <a:off x="7677150" y="1944688"/>
              <a:ext cx="33337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2" name="Line 596"/>
            <p:cNvSpPr>
              <a:spLocks noChangeShapeType="1"/>
            </p:cNvSpPr>
            <p:nvPr/>
          </p:nvSpPr>
          <p:spPr bwMode="auto">
            <a:xfrm>
              <a:off x="7642225" y="1914525"/>
              <a:ext cx="34925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3" name="Line 597"/>
            <p:cNvSpPr>
              <a:spLocks noChangeShapeType="1"/>
            </p:cNvSpPr>
            <p:nvPr/>
          </p:nvSpPr>
          <p:spPr bwMode="auto">
            <a:xfrm>
              <a:off x="7610475" y="1885950"/>
              <a:ext cx="31750" cy="285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4" name="Line 598"/>
            <p:cNvSpPr>
              <a:spLocks noChangeShapeType="1"/>
            </p:cNvSpPr>
            <p:nvPr/>
          </p:nvSpPr>
          <p:spPr bwMode="auto">
            <a:xfrm>
              <a:off x="7575550" y="1860550"/>
              <a:ext cx="34925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5" name="Line 599"/>
            <p:cNvSpPr>
              <a:spLocks noChangeShapeType="1"/>
            </p:cNvSpPr>
            <p:nvPr/>
          </p:nvSpPr>
          <p:spPr bwMode="auto">
            <a:xfrm>
              <a:off x="7542213" y="1835150"/>
              <a:ext cx="33337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6" name="Line 600"/>
            <p:cNvSpPr>
              <a:spLocks noChangeShapeType="1"/>
            </p:cNvSpPr>
            <p:nvPr/>
          </p:nvSpPr>
          <p:spPr bwMode="auto">
            <a:xfrm>
              <a:off x="7508875" y="1809750"/>
              <a:ext cx="33337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7" name="Line 601"/>
            <p:cNvSpPr>
              <a:spLocks noChangeShapeType="1"/>
            </p:cNvSpPr>
            <p:nvPr/>
          </p:nvSpPr>
          <p:spPr bwMode="auto">
            <a:xfrm>
              <a:off x="7475538" y="1787525"/>
              <a:ext cx="33337" cy="222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8" name="Line 602"/>
            <p:cNvSpPr>
              <a:spLocks noChangeShapeType="1"/>
            </p:cNvSpPr>
            <p:nvPr/>
          </p:nvSpPr>
          <p:spPr bwMode="auto">
            <a:xfrm>
              <a:off x="7442200" y="1765300"/>
              <a:ext cx="33337" cy="222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699" name="Line 603"/>
            <p:cNvSpPr>
              <a:spLocks noChangeShapeType="1"/>
            </p:cNvSpPr>
            <p:nvPr/>
          </p:nvSpPr>
          <p:spPr bwMode="auto">
            <a:xfrm>
              <a:off x="7408863" y="1746250"/>
              <a:ext cx="33337" cy="190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0" name="Line 604"/>
            <p:cNvSpPr>
              <a:spLocks noChangeShapeType="1"/>
            </p:cNvSpPr>
            <p:nvPr/>
          </p:nvSpPr>
          <p:spPr bwMode="auto">
            <a:xfrm>
              <a:off x="7375525" y="1727200"/>
              <a:ext cx="33337" cy="190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1" name="Line 605"/>
            <p:cNvSpPr>
              <a:spLocks noChangeShapeType="1"/>
            </p:cNvSpPr>
            <p:nvPr/>
          </p:nvSpPr>
          <p:spPr bwMode="auto">
            <a:xfrm>
              <a:off x="7342188" y="1709738"/>
              <a:ext cx="33337" cy="174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2" name="Line 606"/>
            <p:cNvSpPr>
              <a:spLocks noChangeShapeType="1"/>
            </p:cNvSpPr>
            <p:nvPr/>
          </p:nvSpPr>
          <p:spPr bwMode="auto">
            <a:xfrm>
              <a:off x="7308850" y="1692275"/>
              <a:ext cx="33337" cy="174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3" name="Line 607"/>
            <p:cNvSpPr>
              <a:spLocks noChangeShapeType="1"/>
            </p:cNvSpPr>
            <p:nvPr/>
          </p:nvSpPr>
          <p:spPr bwMode="auto">
            <a:xfrm>
              <a:off x="7275513" y="1676400"/>
              <a:ext cx="33337" cy="158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4" name="Line 608"/>
            <p:cNvSpPr>
              <a:spLocks noChangeShapeType="1"/>
            </p:cNvSpPr>
            <p:nvPr/>
          </p:nvSpPr>
          <p:spPr bwMode="auto">
            <a:xfrm>
              <a:off x="7242175" y="1662113"/>
              <a:ext cx="33337" cy="14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5" name="Line 609"/>
            <p:cNvSpPr>
              <a:spLocks noChangeShapeType="1"/>
            </p:cNvSpPr>
            <p:nvPr/>
          </p:nvSpPr>
          <p:spPr bwMode="auto">
            <a:xfrm>
              <a:off x="7208838" y="1647825"/>
              <a:ext cx="33337" cy="14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6" name="Line 610"/>
            <p:cNvSpPr>
              <a:spLocks noChangeShapeType="1"/>
            </p:cNvSpPr>
            <p:nvPr/>
          </p:nvSpPr>
          <p:spPr bwMode="auto">
            <a:xfrm>
              <a:off x="7175500" y="1635125"/>
              <a:ext cx="33337" cy="127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7" name="Line 611"/>
            <p:cNvSpPr>
              <a:spLocks noChangeShapeType="1"/>
            </p:cNvSpPr>
            <p:nvPr/>
          </p:nvSpPr>
          <p:spPr bwMode="auto">
            <a:xfrm>
              <a:off x="7142163" y="1622425"/>
              <a:ext cx="33337" cy="127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8" name="Line 612"/>
            <p:cNvSpPr>
              <a:spLocks noChangeShapeType="1"/>
            </p:cNvSpPr>
            <p:nvPr/>
          </p:nvSpPr>
          <p:spPr bwMode="auto">
            <a:xfrm>
              <a:off x="7108825" y="1612900"/>
              <a:ext cx="33337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09" name="Line 613"/>
            <p:cNvSpPr>
              <a:spLocks noChangeShapeType="1"/>
            </p:cNvSpPr>
            <p:nvPr/>
          </p:nvSpPr>
          <p:spPr bwMode="auto">
            <a:xfrm>
              <a:off x="7075488" y="1603375"/>
              <a:ext cx="33337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0" name="Line 614"/>
            <p:cNvSpPr>
              <a:spLocks noChangeShapeType="1"/>
            </p:cNvSpPr>
            <p:nvPr/>
          </p:nvSpPr>
          <p:spPr bwMode="auto">
            <a:xfrm>
              <a:off x="7040563" y="1593850"/>
              <a:ext cx="34925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1" name="Line 615"/>
            <p:cNvSpPr>
              <a:spLocks noChangeShapeType="1"/>
            </p:cNvSpPr>
            <p:nvPr/>
          </p:nvSpPr>
          <p:spPr bwMode="auto">
            <a:xfrm>
              <a:off x="7008813" y="1585913"/>
              <a:ext cx="31750" cy="79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2" name="Line 616"/>
            <p:cNvSpPr>
              <a:spLocks noChangeShapeType="1"/>
            </p:cNvSpPr>
            <p:nvPr/>
          </p:nvSpPr>
          <p:spPr bwMode="auto">
            <a:xfrm>
              <a:off x="6975475" y="1577975"/>
              <a:ext cx="33337" cy="79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3" name="Line 617"/>
            <p:cNvSpPr>
              <a:spLocks noChangeShapeType="1"/>
            </p:cNvSpPr>
            <p:nvPr/>
          </p:nvSpPr>
          <p:spPr bwMode="auto">
            <a:xfrm>
              <a:off x="6940550" y="1573213"/>
              <a:ext cx="34925" cy="4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4" name="Line 618"/>
            <p:cNvSpPr>
              <a:spLocks noChangeShapeType="1"/>
            </p:cNvSpPr>
            <p:nvPr/>
          </p:nvSpPr>
          <p:spPr bwMode="auto">
            <a:xfrm>
              <a:off x="6908800" y="1566863"/>
              <a:ext cx="31750" cy="63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5" name="Line 619"/>
            <p:cNvSpPr>
              <a:spLocks noChangeShapeType="1"/>
            </p:cNvSpPr>
            <p:nvPr/>
          </p:nvSpPr>
          <p:spPr bwMode="auto">
            <a:xfrm>
              <a:off x="6873875" y="1562100"/>
              <a:ext cx="34925" cy="4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6" name="Line 620"/>
            <p:cNvSpPr>
              <a:spLocks noChangeShapeType="1"/>
            </p:cNvSpPr>
            <p:nvPr/>
          </p:nvSpPr>
          <p:spPr bwMode="auto">
            <a:xfrm>
              <a:off x="6840538" y="1558925"/>
              <a:ext cx="33337" cy="31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7" name="Line 621"/>
            <p:cNvSpPr>
              <a:spLocks noChangeShapeType="1"/>
            </p:cNvSpPr>
            <p:nvPr/>
          </p:nvSpPr>
          <p:spPr bwMode="auto">
            <a:xfrm>
              <a:off x="6807200" y="1557338"/>
              <a:ext cx="33337" cy="15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8" name="Line 622"/>
            <p:cNvSpPr>
              <a:spLocks noChangeShapeType="1"/>
            </p:cNvSpPr>
            <p:nvPr/>
          </p:nvSpPr>
          <p:spPr bwMode="auto">
            <a:xfrm>
              <a:off x="6773863" y="1554163"/>
              <a:ext cx="33337" cy="31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19" name="Line 623"/>
            <p:cNvSpPr>
              <a:spLocks noChangeShapeType="1"/>
            </p:cNvSpPr>
            <p:nvPr/>
          </p:nvSpPr>
          <p:spPr bwMode="auto">
            <a:xfrm>
              <a:off x="6740525" y="1554163"/>
              <a:ext cx="33337" cy="15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0" name="Line 624"/>
            <p:cNvSpPr>
              <a:spLocks noChangeShapeType="1"/>
            </p:cNvSpPr>
            <p:nvPr/>
          </p:nvSpPr>
          <p:spPr bwMode="auto">
            <a:xfrm>
              <a:off x="6707188" y="1554163"/>
              <a:ext cx="33337" cy="15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1" name="Line 625"/>
            <p:cNvSpPr>
              <a:spLocks noChangeShapeType="1"/>
            </p:cNvSpPr>
            <p:nvPr/>
          </p:nvSpPr>
          <p:spPr bwMode="auto">
            <a:xfrm flipV="1">
              <a:off x="6673850" y="1554163"/>
              <a:ext cx="33337" cy="15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2" name="Line 626"/>
            <p:cNvSpPr>
              <a:spLocks noChangeShapeType="1"/>
            </p:cNvSpPr>
            <p:nvPr/>
          </p:nvSpPr>
          <p:spPr bwMode="auto">
            <a:xfrm flipV="1">
              <a:off x="6640513" y="1554163"/>
              <a:ext cx="33337" cy="31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3" name="Line 627"/>
            <p:cNvSpPr>
              <a:spLocks noChangeShapeType="1"/>
            </p:cNvSpPr>
            <p:nvPr/>
          </p:nvSpPr>
          <p:spPr bwMode="auto">
            <a:xfrm flipV="1">
              <a:off x="6607175" y="1557338"/>
              <a:ext cx="33337" cy="15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4" name="Line 628"/>
            <p:cNvSpPr>
              <a:spLocks noChangeShapeType="1"/>
            </p:cNvSpPr>
            <p:nvPr/>
          </p:nvSpPr>
          <p:spPr bwMode="auto">
            <a:xfrm flipV="1">
              <a:off x="6573838" y="1558925"/>
              <a:ext cx="33337" cy="31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5" name="Line 629"/>
            <p:cNvSpPr>
              <a:spLocks noChangeShapeType="1"/>
            </p:cNvSpPr>
            <p:nvPr/>
          </p:nvSpPr>
          <p:spPr bwMode="auto">
            <a:xfrm flipV="1">
              <a:off x="6540500" y="1562100"/>
              <a:ext cx="33337" cy="4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6" name="Line 630"/>
            <p:cNvSpPr>
              <a:spLocks noChangeShapeType="1"/>
            </p:cNvSpPr>
            <p:nvPr/>
          </p:nvSpPr>
          <p:spPr bwMode="auto">
            <a:xfrm flipV="1">
              <a:off x="6507163" y="1566863"/>
              <a:ext cx="33337" cy="63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7" name="Line 631"/>
            <p:cNvSpPr>
              <a:spLocks noChangeShapeType="1"/>
            </p:cNvSpPr>
            <p:nvPr/>
          </p:nvSpPr>
          <p:spPr bwMode="auto">
            <a:xfrm flipV="1">
              <a:off x="6473825" y="1573213"/>
              <a:ext cx="33337" cy="4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8" name="Line 632"/>
            <p:cNvSpPr>
              <a:spLocks noChangeShapeType="1"/>
            </p:cNvSpPr>
            <p:nvPr/>
          </p:nvSpPr>
          <p:spPr bwMode="auto">
            <a:xfrm flipV="1">
              <a:off x="6440488" y="1577975"/>
              <a:ext cx="33337" cy="79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29" name="Line 633"/>
            <p:cNvSpPr>
              <a:spLocks noChangeShapeType="1"/>
            </p:cNvSpPr>
            <p:nvPr/>
          </p:nvSpPr>
          <p:spPr bwMode="auto">
            <a:xfrm flipV="1">
              <a:off x="6407150" y="1585913"/>
              <a:ext cx="33337" cy="79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0" name="Line 634"/>
            <p:cNvSpPr>
              <a:spLocks noChangeShapeType="1"/>
            </p:cNvSpPr>
            <p:nvPr/>
          </p:nvSpPr>
          <p:spPr bwMode="auto">
            <a:xfrm flipV="1">
              <a:off x="6373813" y="1593850"/>
              <a:ext cx="33337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1" name="Line 635"/>
            <p:cNvSpPr>
              <a:spLocks noChangeShapeType="1"/>
            </p:cNvSpPr>
            <p:nvPr/>
          </p:nvSpPr>
          <p:spPr bwMode="auto">
            <a:xfrm flipV="1">
              <a:off x="6340475" y="1603375"/>
              <a:ext cx="33337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2" name="Line 636"/>
            <p:cNvSpPr>
              <a:spLocks noChangeShapeType="1"/>
            </p:cNvSpPr>
            <p:nvPr/>
          </p:nvSpPr>
          <p:spPr bwMode="auto">
            <a:xfrm flipV="1">
              <a:off x="6307138" y="1612900"/>
              <a:ext cx="33337" cy="95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3" name="Line 637"/>
            <p:cNvSpPr>
              <a:spLocks noChangeShapeType="1"/>
            </p:cNvSpPr>
            <p:nvPr/>
          </p:nvSpPr>
          <p:spPr bwMode="auto">
            <a:xfrm flipV="1">
              <a:off x="6273800" y="1622425"/>
              <a:ext cx="33337" cy="127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4" name="Line 638"/>
            <p:cNvSpPr>
              <a:spLocks noChangeShapeType="1"/>
            </p:cNvSpPr>
            <p:nvPr/>
          </p:nvSpPr>
          <p:spPr bwMode="auto">
            <a:xfrm flipV="1">
              <a:off x="6238875" y="1635125"/>
              <a:ext cx="34925" cy="127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5" name="Line 639"/>
            <p:cNvSpPr>
              <a:spLocks noChangeShapeType="1"/>
            </p:cNvSpPr>
            <p:nvPr/>
          </p:nvSpPr>
          <p:spPr bwMode="auto">
            <a:xfrm flipV="1">
              <a:off x="6207125" y="1647825"/>
              <a:ext cx="31750" cy="14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6" name="Line 640"/>
            <p:cNvSpPr>
              <a:spLocks noChangeShapeType="1"/>
            </p:cNvSpPr>
            <p:nvPr/>
          </p:nvSpPr>
          <p:spPr bwMode="auto">
            <a:xfrm flipV="1">
              <a:off x="6172200" y="1662113"/>
              <a:ext cx="34925" cy="14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7" name="Line 641"/>
            <p:cNvSpPr>
              <a:spLocks noChangeShapeType="1"/>
            </p:cNvSpPr>
            <p:nvPr/>
          </p:nvSpPr>
          <p:spPr bwMode="auto">
            <a:xfrm flipV="1">
              <a:off x="6138863" y="1676400"/>
              <a:ext cx="33337" cy="158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8" name="Line 642"/>
            <p:cNvSpPr>
              <a:spLocks noChangeShapeType="1"/>
            </p:cNvSpPr>
            <p:nvPr/>
          </p:nvSpPr>
          <p:spPr bwMode="auto">
            <a:xfrm flipV="1">
              <a:off x="6105525" y="1692275"/>
              <a:ext cx="33337" cy="174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39" name="Line 643"/>
            <p:cNvSpPr>
              <a:spLocks noChangeShapeType="1"/>
            </p:cNvSpPr>
            <p:nvPr/>
          </p:nvSpPr>
          <p:spPr bwMode="auto">
            <a:xfrm flipV="1">
              <a:off x="6072188" y="1709738"/>
              <a:ext cx="33337" cy="174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0" name="Line 644"/>
            <p:cNvSpPr>
              <a:spLocks noChangeShapeType="1"/>
            </p:cNvSpPr>
            <p:nvPr/>
          </p:nvSpPr>
          <p:spPr bwMode="auto">
            <a:xfrm flipV="1">
              <a:off x="6038850" y="1727200"/>
              <a:ext cx="33337" cy="190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1" name="Line 645"/>
            <p:cNvSpPr>
              <a:spLocks noChangeShapeType="1"/>
            </p:cNvSpPr>
            <p:nvPr/>
          </p:nvSpPr>
          <p:spPr bwMode="auto">
            <a:xfrm flipV="1">
              <a:off x="6005513" y="1746250"/>
              <a:ext cx="33337" cy="190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2" name="Line 646"/>
            <p:cNvSpPr>
              <a:spLocks noChangeShapeType="1"/>
            </p:cNvSpPr>
            <p:nvPr/>
          </p:nvSpPr>
          <p:spPr bwMode="auto">
            <a:xfrm flipV="1">
              <a:off x="5972175" y="1765300"/>
              <a:ext cx="33337" cy="222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3" name="Line 647"/>
            <p:cNvSpPr>
              <a:spLocks noChangeShapeType="1"/>
            </p:cNvSpPr>
            <p:nvPr/>
          </p:nvSpPr>
          <p:spPr bwMode="auto">
            <a:xfrm flipV="1">
              <a:off x="5938838" y="1787525"/>
              <a:ext cx="33337" cy="222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4" name="Line 648"/>
            <p:cNvSpPr>
              <a:spLocks noChangeShapeType="1"/>
            </p:cNvSpPr>
            <p:nvPr/>
          </p:nvSpPr>
          <p:spPr bwMode="auto">
            <a:xfrm flipV="1">
              <a:off x="5905500" y="1809750"/>
              <a:ext cx="33337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5" name="Line 649"/>
            <p:cNvSpPr>
              <a:spLocks noChangeShapeType="1"/>
            </p:cNvSpPr>
            <p:nvPr/>
          </p:nvSpPr>
          <p:spPr bwMode="auto">
            <a:xfrm flipV="1">
              <a:off x="5872163" y="1835150"/>
              <a:ext cx="33337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6" name="Line 650"/>
            <p:cNvSpPr>
              <a:spLocks noChangeShapeType="1"/>
            </p:cNvSpPr>
            <p:nvPr/>
          </p:nvSpPr>
          <p:spPr bwMode="auto">
            <a:xfrm flipV="1">
              <a:off x="5838825" y="1860550"/>
              <a:ext cx="33337" cy="25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7" name="Line 651"/>
            <p:cNvSpPr>
              <a:spLocks noChangeShapeType="1"/>
            </p:cNvSpPr>
            <p:nvPr/>
          </p:nvSpPr>
          <p:spPr bwMode="auto">
            <a:xfrm flipV="1">
              <a:off x="5805488" y="1885950"/>
              <a:ext cx="33337" cy="285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8" name="Line 652"/>
            <p:cNvSpPr>
              <a:spLocks noChangeShapeType="1"/>
            </p:cNvSpPr>
            <p:nvPr/>
          </p:nvSpPr>
          <p:spPr bwMode="auto">
            <a:xfrm flipV="1">
              <a:off x="5772150" y="1914525"/>
              <a:ext cx="33337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49" name="Line 653"/>
            <p:cNvSpPr>
              <a:spLocks noChangeShapeType="1"/>
            </p:cNvSpPr>
            <p:nvPr/>
          </p:nvSpPr>
          <p:spPr bwMode="auto">
            <a:xfrm flipV="1">
              <a:off x="5738813" y="1944688"/>
              <a:ext cx="33337" cy="301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0" name="Line 654"/>
            <p:cNvSpPr>
              <a:spLocks noChangeShapeType="1"/>
            </p:cNvSpPr>
            <p:nvPr/>
          </p:nvSpPr>
          <p:spPr bwMode="auto">
            <a:xfrm flipV="1">
              <a:off x="5705475" y="1974850"/>
              <a:ext cx="33337" cy="333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1" name="Line 655"/>
            <p:cNvSpPr>
              <a:spLocks noChangeShapeType="1"/>
            </p:cNvSpPr>
            <p:nvPr/>
          </p:nvSpPr>
          <p:spPr bwMode="auto">
            <a:xfrm flipV="1">
              <a:off x="5672138" y="2008188"/>
              <a:ext cx="33337" cy="349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2" name="Line 656"/>
            <p:cNvSpPr>
              <a:spLocks noChangeShapeType="1"/>
            </p:cNvSpPr>
            <p:nvPr/>
          </p:nvSpPr>
          <p:spPr bwMode="auto">
            <a:xfrm flipV="1">
              <a:off x="5638800" y="2043113"/>
              <a:ext cx="33337" cy="365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3" name="Line 657"/>
            <p:cNvSpPr>
              <a:spLocks noChangeShapeType="1"/>
            </p:cNvSpPr>
            <p:nvPr/>
          </p:nvSpPr>
          <p:spPr bwMode="auto">
            <a:xfrm flipV="1">
              <a:off x="5605463" y="2079625"/>
              <a:ext cx="33337" cy="381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4" name="Line 658"/>
            <p:cNvSpPr>
              <a:spLocks noChangeShapeType="1"/>
            </p:cNvSpPr>
            <p:nvPr/>
          </p:nvSpPr>
          <p:spPr bwMode="auto">
            <a:xfrm flipV="1">
              <a:off x="5572125" y="2117725"/>
              <a:ext cx="33337" cy="4127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5" name="Line 659"/>
            <p:cNvSpPr>
              <a:spLocks noChangeShapeType="1"/>
            </p:cNvSpPr>
            <p:nvPr/>
          </p:nvSpPr>
          <p:spPr bwMode="auto">
            <a:xfrm flipV="1">
              <a:off x="5537200" y="2159000"/>
              <a:ext cx="34925" cy="428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6" name="Line 660"/>
            <p:cNvSpPr>
              <a:spLocks noChangeShapeType="1"/>
            </p:cNvSpPr>
            <p:nvPr/>
          </p:nvSpPr>
          <p:spPr bwMode="auto">
            <a:xfrm flipV="1">
              <a:off x="5505450" y="2201863"/>
              <a:ext cx="31750" cy="460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7" name="Line 661"/>
            <p:cNvSpPr>
              <a:spLocks noChangeShapeType="1"/>
            </p:cNvSpPr>
            <p:nvPr/>
          </p:nvSpPr>
          <p:spPr bwMode="auto">
            <a:xfrm flipV="1">
              <a:off x="5470525" y="2247900"/>
              <a:ext cx="34925" cy="476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8" name="Line 662"/>
            <p:cNvSpPr>
              <a:spLocks noChangeShapeType="1"/>
            </p:cNvSpPr>
            <p:nvPr/>
          </p:nvSpPr>
          <p:spPr bwMode="auto">
            <a:xfrm flipV="1">
              <a:off x="5437188" y="2295525"/>
              <a:ext cx="33337" cy="523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59" name="Line 663"/>
            <p:cNvSpPr>
              <a:spLocks noChangeShapeType="1"/>
            </p:cNvSpPr>
            <p:nvPr/>
          </p:nvSpPr>
          <p:spPr bwMode="auto">
            <a:xfrm flipV="1">
              <a:off x="5405438" y="2347913"/>
              <a:ext cx="31750" cy="555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0" name="Line 664"/>
            <p:cNvSpPr>
              <a:spLocks noChangeShapeType="1"/>
            </p:cNvSpPr>
            <p:nvPr/>
          </p:nvSpPr>
          <p:spPr bwMode="auto">
            <a:xfrm flipV="1">
              <a:off x="5370513" y="2403475"/>
              <a:ext cx="34925" cy="587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1" name="Line 665"/>
            <p:cNvSpPr>
              <a:spLocks noChangeShapeType="1"/>
            </p:cNvSpPr>
            <p:nvPr/>
          </p:nvSpPr>
          <p:spPr bwMode="auto">
            <a:xfrm flipV="1">
              <a:off x="5337175" y="2462213"/>
              <a:ext cx="33337" cy="635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2" name="Line 666"/>
            <p:cNvSpPr>
              <a:spLocks noChangeShapeType="1"/>
            </p:cNvSpPr>
            <p:nvPr/>
          </p:nvSpPr>
          <p:spPr bwMode="auto">
            <a:xfrm flipV="1">
              <a:off x="5303838" y="2525713"/>
              <a:ext cx="33337" cy="714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3" name="Line 667"/>
            <p:cNvSpPr>
              <a:spLocks noChangeShapeType="1"/>
            </p:cNvSpPr>
            <p:nvPr/>
          </p:nvSpPr>
          <p:spPr bwMode="auto">
            <a:xfrm flipV="1">
              <a:off x="5270500" y="2597150"/>
              <a:ext cx="33337" cy="7461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4" name="Line 668"/>
            <p:cNvSpPr>
              <a:spLocks noChangeShapeType="1"/>
            </p:cNvSpPr>
            <p:nvPr/>
          </p:nvSpPr>
          <p:spPr bwMode="auto">
            <a:xfrm flipV="1">
              <a:off x="5237163" y="2671763"/>
              <a:ext cx="33337" cy="841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5" name="Line 669"/>
            <p:cNvSpPr>
              <a:spLocks noChangeShapeType="1"/>
            </p:cNvSpPr>
            <p:nvPr/>
          </p:nvSpPr>
          <p:spPr bwMode="auto">
            <a:xfrm flipV="1">
              <a:off x="5203825" y="2755900"/>
              <a:ext cx="33337" cy="952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6" name="Line 670"/>
            <p:cNvSpPr>
              <a:spLocks noChangeShapeType="1"/>
            </p:cNvSpPr>
            <p:nvPr/>
          </p:nvSpPr>
          <p:spPr bwMode="auto">
            <a:xfrm flipV="1">
              <a:off x="5170488" y="2851150"/>
              <a:ext cx="33337" cy="107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7" name="Line 671"/>
            <p:cNvSpPr>
              <a:spLocks noChangeShapeType="1"/>
            </p:cNvSpPr>
            <p:nvPr/>
          </p:nvSpPr>
          <p:spPr bwMode="auto">
            <a:xfrm flipV="1">
              <a:off x="5137150" y="2959100"/>
              <a:ext cx="33337" cy="13176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8" name="Line 672"/>
            <p:cNvSpPr>
              <a:spLocks noChangeShapeType="1"/>
            </p:cNvSpPr>
            <p:nvPr/>
          </p:nvSpPr>
          <p:spPr bwMode="auto">
            <a:xfrm flipV="1">
              <a:off x="5103813" y="3090863"/>
              <a:ext cx="33337" cy="1730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769" name="Line 673"/>
            <p:cNvSpPr>
              <a:spLocks noChangeShapeType="1"/>
            </p:cNvSpPr>
            <p:nvPr/>
          </p:nvSpPr>
          <p:spPr bwMode="auto">
            <a:xfrm flipV="1">
              <a:off x="5070475" y="3263900"/>
              <a:ext cx="33337" cy="4286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cxnSp>
        <p:nvCxnSpPr>
          <p:cNvPr id="63" name="62 Conector recto"/>
          <p:cNvCxnSpPr/>
          <p:nvPr/>
        </p:nvCxnSpPr>
        <p:spPr>
          <a:xfrm rot="10800000" flipV="1">
            <a:off x="5241157" y="889670"/>
            <a:ext cx="1631801" cy="19049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193 Elipse"/>
          <p:cNvSpPr/>
          <p:nvPr/>
        </p:nvSpPr>
        <p:spPr>
          <a:xfrm>
            <a:off x="8491041" y="2994868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4" name="203 Elipse"/>
          <p:cNvSpPr/>
          <p:nvPr/>
        </p:nvSpPr>
        <p:spPr>
          <a:xfrm>
            <a:off x="7651328" y="1134269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1" name="200 Elipse"/>
          <p:cNvSpPr/>
          <p:nvPr/>
        </p:nvSpPr>
        <p:spPr>
          <a:xfrm>
            <a:off x="6813723" y="84966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3" name="202 Elipse"/>
          <p:cNvSpPr/>
          <p:nvPr/>
        </p:nvSpPr>
        <p:spPr>
          <a:xfrm>
            <a:off x="5982394" y="1153319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2" name="201 Elipse"/>
          <p:cNvSpPr/>
          <p:nvPr/>
        </p:nvSpPr>
        <p:spPr>
          <a:xfrm>
            <a:off x="5186114" y="2991445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1435621"/>
              </p:ext>
            </p:extLst>
          </p:nvPr>
        </p:nvGraphicFramePr>
        <p:xfrm>
          <a:off x="3923927" y="4293321"/>
          <a:ext cx="4752530" cy="1791077"/>
        </p:xfrm>
        <a:graphic>
          <a:graphicData uri="http://schemas.openxmlformats.org/drawingml/2006/table">
            <a:tbl>
              <a:tblPr/>
              <a:tblGrid>
                <a:gridCol w="599536"/>
                <a:gridCol w="569119"/>
                <a:gridCol w="584327"/>
                <a:gridCol w="1499774"/>
                <a:gridCol w="1499774"/>
              </a:tblGrid>
              <a:tr h="4290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(Qb)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 </a:t>
                      </a:r>
                      <a:r>
                        <a:rPr lang="es-MX" sz="11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s-MX" sz="1100" b="1" i="0" u="none" strike="noStrike" baseline="30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Utilid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 (U)</a:t>
                      </a:r>
                    </a:p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, U)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( 0 , 0 )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( 20 , 24.49 )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28.28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( 40 , 28.28 )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24.49</a:t>
                      </a:r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( 60 , 24.49 ) 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chemeClr val="tx2"/>
                          </a:solidFill>
                          <a:latin typeface="Calibri"/>
                          <a:ea typeface="+mn-ea"/>
                          <a:cs typeface="+mn-cs"/>
                        </a:rPr>
                        <a:t>( 80 , 0 )</a:t>
                      </a:r>
                      <a:endParaRPr lang="es-MX" sz="1200" b="1" i="0" u="none" strike="noStrike" kern="1200" dirty="0">
                        <a:solidFill>
                          <a:schemeClr val="tx2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06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331640" y="1268760"/>
            <a:ext cx="2664296" cy="169277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Podemos, de igual manera, graficar la curva de utilidad tomando como base a </a:t>
            </a:r>
            <a:r>
              <a:rPr lang="es-MX" sz="2000" b="1" dirty="0" smtClean="0"/>
              <a:t>Qb</a:t>
            </a:r>
            <a:r>
              <a:rPr lang="es-MX" sz="1600" dirty="0" smtClean="0"/>
              <a:t> para el eje de las X, en lugar de </a:t>
            </a:r>
            <a:r>
              <a:rPr lang="es-MX" sz="2000" b="1" dirty="0" smtClean="0"/>
              <a:t>Qa</a:t>
            </a:r>
            <a:r>
              <a:rPr lang="es-MX" sz="2000" dirty="0" smtClean="0"/>
              <a:t>, </a:t>
            </a:r>
            <a:r>
              <a:rPr lang="es-MX" sz="1600" dirty="0" smtClean="0"/>
              <a:t>obteniendo el mismo resultado.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4202435" y="1523109"/>
            <a:ext cx="479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24.49</a:t>
            </a:r>
            <a:endParaRPr lang="es-MX" sz="10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4226818" y="1100105"/>
            <a:ext cx="479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28.28</a:t>
            </a:r>
            <a:endParaRPr lang="es-MX" sz="1000" dirty="0"/>
          </a:p>
        </p:txBody>
      </p:sp>
      <p:sp>
        <p:nvSpPr>
          <p:cNvPr id="106" name="105 CuadroTexto"/>
          <p:cNvSpPr txBox="1"/>
          <p:nvPr/>
        </p:nvSpPr>
        <p:spPr>
          <a:xfrm>
            <a:off x="5364088" y="620913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Utilidad máxima = </a:t>
            </a:r>
            <a:r>
              <a:rPr lang="es-MX" b="1" dirty="0" smtClean="0">
                <a:solidFill>
                  <a:srgbClr val="00B050"/>
                </a:solidFill>
              </a:rPr>
              <a:t>28.28</a:t>
            </a:r>
            <a:endParaRPr lang="es-MX" dirty="0"/>
          </a:p>
        </p:txBody>
      </p:sp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4067944" y="476672"/>
            <a:ext cx="4685531" cy="3667445"/>
            <a:chOff x="3107" y="663"/>
            <a:chExt cx="2407" cy="1884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107" y="663"/>
              <a:ext cx="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MX" sz="1000" dirty="0" smtClean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3107" y="663"/>
              <a:ext cx="7" cy="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 flipV="1">
              <a:off x="3427" y="705"/>
              <a:ext cx="1" cy="17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olid"/>
              <a:round/>
              <a:headEnd/>
              <a:tailEnd type="triangl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3425" y="2403"/>
              <a:ext cx="2089" cy="1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olid"/>
              <a:round/>
              <a:headEnd/>
              <a:tailEnd type="triangl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>
              <a:off x="5282" y="2380"/>
              <a:ext cx="1" cy="4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5282" y="2449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8</a:t>
              </a: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0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4818" y="2380"/>
              <a:ext cx="1" cy="4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4818" y="2449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60</a:t>
              </a:r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4354" y="2380"/>
              <a:ext cx="1" cy="4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4354" y="2449"/>
              <a:ext cx="8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40</a:t>
              </a: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3890" y="2380"/>
              <a:ext cx="1" cy="4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3890" y="2449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20</a:t>
              </a:r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3427" y="2380"/>
              <a:ext cx="1" cy="4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3427" y="2449"/>
              <a:ext cx="4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0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 flipH="1">
              <a:off x="3407" y="947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3335" y="928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30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3407" y="1190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3335" y="1170"/>
              <a:ext cx="8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25</a:t>
              </a:r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 flipH="1">
              <a:off x="3407" y="1433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97" name="Rectangle 25"/>
            <p:cNvSpPr>
              <a:spLocks noChangeArrowheads="1"/>
            </p:cNvSpPr>
            <p:nvPr/>
          </p:nvSpPr>
          <p:spPr bwMode="auto">
            <a:xfrm>
              <a:off x="3335" y="1413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20</a:t>
              </a:r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3407" y="1675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099" name="Rectangle 27"/>
            <p:cNvSpPr>
              <a:spLocks noChangeArrowheads="1"/>
            </p:cNvSpPr>
            <p:nvPr/>
          </p:nvSpPr>
          <p:spPr bwMode="auto">
            <a:xfrm>
              <a:off x="3335" y="1656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15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100" name="Line 28"/>
            <p:cNvSpPr>
              <a:spLocks noChangeShapeType="1"/>
            </p:cNvSpPr>
            <p:nvPr/>
          </p:nvSpPr>
          <p:spPr bwMode="auto">
            <a:xfrm flipH="1">
              <a:off x="3407" y="1918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auto">
            <a:xfrm>
              <a:off x="3335" y="1898"/>
              <a:ext cx="8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1000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10</a:t>
              </a:r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 flipH="1">
              <a:off x="3407" y="2161"/>
              <a:ext cx="39" cy="1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>
              <a:off x="3364" y="2141"/>
              <a:ext cx="4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  <a:cs typeface="Arial" pitchFamily="34" charset="0"/>
                </a:rPr>
                <a:t>5</a:t>
              </a:r>
              <a:endPara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104" name="Line 32"/>
            <p:cNvSpPr>
              <a:spLocks noChangeShapeType="1"/>
            </p:cNvSpPr>
            <p:nvPr/>
          </p:nvSpPr>
          <p:spPr bwMode="auto">
            <a:xfrm flipH="1">
              <a:off x="3407" y="2403"/>
              <a:ext cx="39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08" name="Line 36"/>
            <p:cNvSpPr>
              <a:spLocks noChangeShapeType="1"/>
            </p:cNvSpPr>
            <p:nvPr/>
          </p:nvSpPr>
          <p:spPr bwMode="auto">
            <a:xfrm>
              <a:off x="5263" y="2129"/>
              <a:ext cx="19" cy="27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>
              <a:off x="5244" y="2017"/>
              <a:ext cx="19" cy="1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>
              <a:off x="5225" y="1933"/>
              <a:ext cx="19" cy="8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>
              <a:off x="5207" y="1863"/>
              <a:ext cx="18" cy="7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>
              <a:off x="5188" y="1802"/>
              <a:ext cx="19" cy="6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5169" y="1749"/>
              <a:ext cx="19" cy="5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5150" y="1700"/>
              <a:ext cx="19" cy="4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5132" y="1655"/>
              <a:ext cx="18" cy="4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6" name="Line 44"/>
            <p:cNvSpPr>
              <a:spLocks noChangeShapeType="1"/>
            </p:cNvSpPr>
            <p:nvPr/>
          </p:nvSpPr>
          <p:spPr bwMode="auto">
            <a:xfrm>
              <a:off x="5113" y="1614"/>
              <a:ext cx="19" cy="4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7" name="Line 45"/>
            <p:cNvSpPr>
              <a:spLocks noChangeShapeType="1"/>
            </p:cNvSpPr>
            <p:nvPr/>
          </p:nvSpPr>
          <p:spPr bwMode="auto">
            <a:xfrm>
              <a:off x="5094" y="1576"/>
              <a:ext cx="19" cy="3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8" name="Line 46"/>
            <p:cNvSpPr>
              <a:spLocks noChangeShapeType="1"/>
            </p:cNvSpPr>
            <p:nvPr/>
          </p:nvSpPr>
          <p:spPr bwMode="auto">
            <a:xfrm>
              <a:off x="5076" y="1541"/>
              <a:ext cx="18" cy="3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19" name="Line 47"/>
            <p:cNvSpPr>
              <a:spLocks noChangeShapeType="1"/>
            </p:cNvSpPr>
            <p:nvPr/>
          </p:nvSpPr>
          <p:spPr bwMode="auto">
            <a:xfrm>
              <a:off x="5057" y="1507"/>
              <a:ext cx="19" cy="3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0" name="Line 48"/>
            <p:cNvSpPr>
              <a:spLocks noChangeShapeType="1"/>
            </p:cNvSpPr>
            <p:nvPr/>
          </p:nvSpPr>
          <p:spPr bwMode="auto">
            <a:xfrm>
              <a:off x="5038" y="1476"/>
              <a:ext cx="19" cy="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>
              <a:off x="5019" y="1447"/>
              <a:ext cx="19" cy="2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2" name="Line 50"/>
            <p:cNvSpPr>
              <a:spLocks noChangeShapeType="1"/>
            </p:cNvSpPr>
            <p:nvPr/>
          </p:nvSpPr>
          <p:spPr bwMode="auto">
            <a:xfrm>
              <a:off x="5001" y="1419"/>
              <a:ext cx="18" cy="2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3" name="Line 51"/>
            <p:cNvSpPr>
              <a:spLocks noChangeShapeType="1"/>
            </p:cNvSpPr>
            <p:nvPr/>
          </p:nvSpPr>
          <p:spPr bwMode="auto">
            <a:xfrm>
              <a:off x="4982" y="1393"/>
              <a:ext cx="19" cy="2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4" name="Line 52"/>
            <p:cNvSpPr>
              <a:spLocks noChangeShapeType="1"/>
            </p:cNvSpPr>
            <p:nvPr/>
          </p:nvSpPr>
          <p:spPr bwMode="auto">
            <a:xfrm>
              <a:off x="4963" y="1368"/>
              <a:ext cx="19" cy="2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>
              <a:off x="4944" y="1345"/>
              <a:ext cx="19" cy="2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6" name="Line 54"/>
            <p:cNvSpPr>
              <a:spLocks noChangeShapeType="1"/>
            </p:cNvSpPr>
            <p:nvPr/>
          </p:nvSpPr>
          <p:spPr bwMode="auto">
            <a:xfrm>
              <a:off x="4926" y="1322"/>
              <a:ext cx="18" cy="2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>
              <a:off x="4907" y="1301"/>
              <a:ext cx="19" cy="2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>
              <a:off x="4888" y="1281"/>
              <a:ext cx="19" cy="2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auto">
            <a:xfrm>
              <a:off x="4869" y="1262"/>
              <a:ext cx="19" cy="1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>
              <a:off x="4851" y="1244"/>
              <a:ext cx="18" cy="1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1" name="Line 59"/>
            <p:cNvSpPr>
              <a:spLocks noChangeShapeType="1"/>
            </p:cNvSpPr>
            <p:nvPr/>
          </p:nvSpPr>
          <p:spPr bwMode="auto">
            <a:xfrm>
              <a:off x="4832" y="1227"/>
              <a:ext cx="19" cy="17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>
              <a:off x="4813" y="1211"/>
              <a:ext cx="19" cy="1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3" name="Line 61"/>
            <p:cNvSpPr>
              <a:spLocks noChangeShapeType="1"/>
            </p:cNvSpPr>
            <p:nvPr/>
          </p:nvSpPr>
          <p:spPr bwMode="auto">
            <a:xfrm>
              <a:off x="4795" y="1195"/>
              <a:ext cx="18" cy="1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4" name="Line 62"/>
            <p:cNvSpPr>
              <a:spLocks noChangeShapeType="1"/>
            </p:cNvSpPr>
            <p:nvPr/>
          </p:nvSpPr>
          <p:spPr bwMode="auto">
            <a:xfrm>
              <a:off x="4776" y="1181"/>
              <a:ext cx="19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>
              <a:off x="4757" y="1167"/>
              <a:ext cx="19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>
              <a:off x="4738" y="1154"/>
              <a:ext cx="19" cy="1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7" name="Line 65"/>
            <p:cNvSpPr>
              <a:spLocks noChangeShapeType="1"/>
            </p:cNvSpPr>
            <p:nvPr/>
          </p:nvSpPr>
          <p:spPr bwMode="auto">
            <a:xfrm>
              <a:off x="4720" y="1142"/>
              <a:ext cx="18" cy="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>
              <a:off x="4701" y="1130"/>
              <a:ext cx="19" cy="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>
              <a:off x="4682" y="1120"/>
              <a:ext cx="19" cy="1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>
              <a:off x="4663" y="1109"/>
              <a:ext cx="19" cy="1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1" name="Line 69"/>
            <p:cNvSpPr>
              <a:spLocks noChangeShapeType="1"/>
            </p:cNvSpPr>
            <p:nvPr/>
          </p:nvSpPr>
          <p:spPr bwMode="auto">
            <a:xfrm>
              <a:off x="4644" y="1100"/>
              <a:ext cx="19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>
              <a:off x="4626" y="1091"/>
              <a:ext cx="18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>
              <a:off x="4607" y="1083"/>
              <a:ext cx="19" cy="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4" name="Line 72"/>
            <p:cNvSpPr>
              <a:spLocks noChangeShapeType="1"/>
            </p:cNvSpPr>
            <p:nvPr/>
          </p:nvSpPr>
          <p:spPr bwMode="auto">
            <a:xfrm>
              <a:off x="4588" y="1075"/>
              <a:ext cx="19" cy="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>
              <a:off x="4570" y="1068"/>
              <a:ext cx="18" cy="7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6" name="Line 74"/>
            <p:cNvSpPr>
              <a:spLocks noChangeShapeType="1"/>
            </p:cNvSpPr>
            <p:nvPr/>
          </p:nvSpPr>
          <p:spPr bwMode="auto">
            <a:xfrm>
              <a:off x="4551" y="1062"/>
              <a:ext cx="19" cy="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7" name="Line 75"/>
            <p:cNvSpPr>
              <a:spLocks noChangeShapeType="1"/>
            </p:cNvSpPr>
            <p:nvPr/>
          </p:nvSpPr>
          <p:spPr bwMode="auto">
            <a:xfrm>
              <a:off x="4532" y="1056"/>
              <a:ext cx="19" cy="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8" name="Line 76"/>
            <p:cNvSpPr>
              <a:spLocks noChangeShapeType="1"/>
            </p:cNvSpPr>
            <p:nvPr/>
          </p:nvSpPr>
          <p:spPr bwMode="auto">
            <a:xfrm>
              <a:off x="4514" y="1051"/>
              <a:ext cx="18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49" name="Line 77"/>
            <p:cNvSpPr>
              <a:spLocks noChangeShapeType="1"/>
            </p:cNvSpPr>
            <p:nvPr/>
          </p:nvSpPr>
          <p:spPr bwMode="auto">
            <a:xfrm>
              <a:off x="4495" y="1046"/>
              <a:ext cx="19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0" name="Line 78"/>
            <p:cNvSpPr>
              <a:spLocks noChangeShapeType="1"/>
            </p:cNvSpPr>
            <p:nvPr/>
          </p:nvSpPr>
          <p:spPr bwMode="auto">
            <a:xfrm>
              <a:off x="4476" y="1043"/>
              <a:ext cx="19" cy="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1" name="Line 79"/>
            <p:cNvSpPr>
              <a:spLocks noChangeShapeType="1"/>
            </p:cNvSpPr>
            <p:nvPr/>
          </p:nvSpPr>
          <p:spPr bwMode="auto">
            <a:xfrm>
              <a:off x="4457" y="1039"/>
              <a:ext cx="19" cy="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2" name="Line 80"/>
            <p:cNvSpPr>
              <a:spLocks noChangeShapeType="1"/>
            </p:cNvSpPr>
            <p:nvPr/>
          </p:nvSpPr>
          <p:spPr bwMode="auto">
            <a:xfrm>
              <a:off x="4438" y="1036"/>
              <a:ext cx="19" cy="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3" name="Line 81"/>
            <p:cNvSpPr>
              <a:spLocks noChangeShapeType="1"/>
            </p:cNvSpPr>
            <p:nvPr/>
          </p:nvSpPr>
          <p:spPr bwMode="auto">
            <a:xfrm>
              <a:off x="4420" y="1034"/>
              <a:ext cx="18" cy="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4" name="Line 82"/>
            <p:cNvSpPr>
              <a:spLocks noChangeShapeType="1"/>
            </p:cNvSpPr>
            <p:nvPr/>
          </p:nvSpPr>
          <p:spPr bwMode="auto">
            <a:xfrm>
              <a:off x="4401" y="1033"/>
              <a:ext cx="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5" name="Line 83"/>
            <p:cNvSpPr>
              <a:spLocks noChangeShapeType="1"/>
            </p:cNvSpPr>
            <p:nvPr/>
          </p:nvSpPr>
          <p:spPr bwMode="auto">
            <a:xfrm>
              <a:off x="4382" y="1031"/>
              <a:ext cx="19" cy="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6" name="Line 84"/>
            <p:cNvSpPr>
              <a:spLocks noChangeShapeType="1"/>
            </p:cNvSpPr>
            <p:nvPr/>
          </p:nvSpPr>
          <p:spPr bwMode="auto">
            <a:xfrm>
              <a:off x="4363" y="1031"/>
              <a:ext cx="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4345" y="1031"/>
              <a:ext cx="18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 flipV="1">
              <a:off x="4326" y="1031"/>
              <a:ext cx="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59" name="Line 87"/>
            <p:cNvSpPr>
              <a:spLocks noChangeShapeType="1"/>
            </p:cNvSpPr>
            <p:nvPr/>
          </p:nvSpPr>
          <p:spPr bwMode="auto">
            <a:xfrm flipV="1">
              <a:off x="4307" y="1031"/>
              <a:ext cx="19" cy="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0" name="Line 88"/>
            <p:cNvSpPr>
              <a:spLocks noChangeShapeType="1"/>
            </p:cNvSpPr>
            <p:nvPr/>
          </p:nvSpPr>
          <p:spPr bwMode="auto">
            <a:xfrm flipV="1">
              <a:off x="4289" y="1033"/>
              <a:ext cx="18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1" name="Line 89"/>
            <p:cNvSpPr>
              <a:spLocks noChangeShapeType="1"/>
            </p:cNvSpPr>
            <p:nvPr/>
          </p:nvSpPr>
          <p:spPr bwMode="auto">
            <a:xfrm flipV="1">
              <a:off x="4270" y="1034"/>
              <a:ext cx="19" cy="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2" name="Line 90"/>
            <p:cNvSpPr>
              <a:spLocks noChangeShapeType="1"/>
            </p:cNvSpPr>
            <p:nvPr/>
          </p:nvSpPr>
          <p:spPr bwMode="auto">
            <a:xfrm flipV="1">
              <a:off x="4251" y="1036"/>
              <a:ext cx="19" cy="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3" name="Line 91"/>
            <p:cNvSpPr>
              <a:spLocks noChangeShapeType="1"/>
            </p:cNvSpPr>
            <p:nvPr/>
          </p:nvSpPr>
          <p:spPr bwMode="auto">
            <a:xfrm flipV="1">
              <a:off x="4232" y="1039"/>
              <a:ext cx="19" cy="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4" name="Line 92"/>
            <p:cNvSpPr>
              <a:spLocks noChangeShapeType="1"/>
            </p:cNvSpPr>
            <p:nvPr/>
          </p:nvSpPr>
          <p:spPr bwMode="auto">
            <a:xfrm flipV="1">
              <a:off x="4214" y="1043"/>
              <a:ext cx="18" cy="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5" name="Line 93"/>
            <p:cNvSpPr>
              <a:spLocks noChangeShapeType="1"/>
            </p:cNvSpPr>
            <p:nvPr/>
          </p:nvSpPr>
          <p:spPr bwMode="auto">
            <a:xfrm flipV="1">
              <a:off x="4195" y="1046"/>
              <a:ext cx="19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6" name="Line 94"/>
            <p:cNvSpPr>
              <a:spLocks noChangeShapeType="1"/>
            </p:cNvSpPr>
            <p:nvPr/>
          </p:nvSpPr>
          <p:spPr bwMode="auto">
            <a:xfrm flipV="1">
              <a:off x="4176" y="1051"/>
              <a:ext cx="19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7" name="Line 95"/>
            <p:cNvSpPr>
              <a:spLocks noChangeShapeType="1"/>
            </p:cNvSpPr>
            <p:nvPr/>
          </p:nvSpPr>
          <p:spPr bwMode="auto">
            <a:xfrm flipV="1">
              <a:off x="4157" y="1056"/>
              <a:ext cx="19" cy="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8" name="Line 96"/>
            <p:cNvSpPr>
              <a:spLocks noChangeShapeType="1"/>
            </p:cNvSpPr>
            <p:nvPr/>
          </p:nvSpPr>
          <p:spPr bwMode="auto">
            <a:xfrm flipV="1">
              <a:off x="4138" y="1062"/>
              <a:ext cx="19" cy="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69" name="Line 97"/>
            <p:cNvSpPr>
              <a:spLocks noChangeShapeType="1"/>
            </p:cNvSpPr>
            <p:nvPr/>
          </p:nvSpPr>
          <p:spPr bwMode="auto">
            <a:xfrm flipV="1">
              <a:off x="4120" y="1068"/>
              <a:ext cx="18" cy="7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0" name="Line 98"/>
            <p:cNvSpPr>
              <a:spLocks noChangeShapeType="1"/>
            </p:cNvSpPr>
            <p:nvPr/>
          </p:nvSpPr>
          <p:spPr bwMode="auto">
            <a:xfrm flipV="1">
              <a:off x="4101" y="1075"/>
              <a:ext cx="19" cy="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1" name="Line 99"/>
            <p:cNvSpPr>
              <a:spLocks noChangeShapeType="1"/>
            </p:cNvSpPr>
            <p:nvPr/>
          </p:nvSpPr>
          <p:spPr bwMode="auto">
            <a:xfrm flipV="1">
              <a:off x="4082" y="1083"/>
              <a:ext cx="19" cy="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2" name="Line 100"/>
            <p:cNvSpPr>
              <a:spLocks noChangeShapeType="1"/>
            </p:cNvSpPr>
            <p:nvPr/>
          </p:nvSpPr>
          <p:spPr bwMode="auto">
            <a:xfrm flipV="1">
              <a:off x="4064" y="1091"/>
              <a:ext cx="18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3" name="Line 101"/>
            <p:cNvSpPr>
              <a:spLocks noChangeShapeType="1"/>
            </p:cNvSpPr>
            <p:nvPr/>
          </p:nvSpPr>
          <p:spPr bwMode="auto">
            <a:xfrm flipV="1">
              <a:off x="4045" y="1100"/>
              <a:ext cx="19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4" name="Line 102"/>
            <p:cNvSpPr>
              <a:spLocks noChangeShapeType="1"/>
            </p:cNvSpPr>
            <p:nvPr/>
          </p:nvSpPr>
          <p:spPr bwMode="auto">
            <a:xfrm flipV="1">
              <a:off x="4026" y="1109"/>
              <a:ext cx="19" cy="1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5" name="Line 103"/>
            <p:cNvSpPr>
              <a:spLocks noChangeShapeType="1"/>
            </p:cNvSpPr>
            <p:nvPr/>
          </p:nvSpPr>
          <p:spPr bwMode="auto">
            <a:xfrm flipV="1">
              <a:off x="4008" y="1120"/>
              <a:ext cx="18" cy="1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6" name="Line 104"/>
            <p:cNvSpPr>
              <a:spLocks noChangeShapeType="1"/>
            </p:cNvSpPr>
            <p:nvPr/>
          </p:nvSpPr>
          <p:spPr bwMode="auto">
            <a:xfrm flipV="1">
              <a:off x="3989" y="1130"/>
              <a:ext cx="19" cy="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7" name="Line 105"/>
            <p:cNvSpPr>
              <a:spLocks noChangeShapeType="1"/>
            </p:cNvSpPr>
            <p:nvPr/>
          </p:nvSpPr>
          <p:spPr bwMode="auto">
            <a:xfrm flipV="1">
              <a:off x="3970" y="1142"/>
              <a:ext cx="19" cy="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8" name="Line 106"/>
            <p:cNvSpPr>
              <a:spLocks noChangeShapeType="1"/>
            </p:cNvSpPr>
            <p:nvPr/>
          </p:nvSpPr>
          <p:spPr bwMode="auto">
            <a:xfrm flipV="1">
              <a:off x="3951" y="1154"/>
              <a:ext cx="19" cy="1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79" name="Line 107"/>
            <p:cNvSpPr>
              <a:spLocks noChangeShapeType="1"/>
            </p:cNvSpPr>
            <p:nvPr/>
          </p:nvSpPr>
          <p:spPr bwMode="auto">
            <a:xfrm flipV="1">
              <a:off x="3933" y="1167"/>
              <a:ext cx="18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0" name="Line 108"/>
            <p:cNvSpPr>
              <a:spLocks noChangeShapeType="1"/>
            </p:cNvSpPr>
            <p:nvPr/>
          </p:nvSpPr>
          <p:spPr bwMode="auto">
            <a:xfrm flipV="1">
              <a:off x="3914" y="1181"/>
              <a:ext cx="19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1" name="Line 109"/>
            <p:cNvSpPr>
              <a:spLocks noChangeShapeType="1"/>
            </p:cNvSpPr>
            <p:nvPr/>
          </p:nvSpPr>
          <p:spPr bwMode="auto">
            <a:xfrm flipV="1">
              <a:off x="3895" y="1195"/>
              <a:ext cx="19" cy="1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2" name="Line 110"/>
            <p:cNvSpPr>
              <a:spLocks noChangeShapeType="1"/>
            </p:cNvSpPr>
            <p:nvPr/>
          </p:nvSpPr>
          <p:spPr bwMode="auto">
            <a:xfrm flipV="1">
              <a:off x="3876" y="1211"/>
              <a:ext cx="19" cy="1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3" name="Line 111"/>
            <p:cNvSpPr>
              <a:spLocks noChangeShapeType="1"/>
            </p:cNvSpPr>
            <p:nvPr/>
          </p:nvSpPr>
          <p:spPr bwMode="auto">
            <a:xfrm flipV="1">
              <a:off x="3857" y="1227"/>
              <a:ext cx="19" cy="17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4" name="Line 112"/>
            <p:cNvSpPr>
              <a:spLocks noChangeShapeType="1"/>
            </p:cNvSpPr>
            <p:nvPr/>
          </p:nvSpPr>
          <p:spPr bwMode="auto">
            <a:xfrm flipV="1">
              <a:off x="3839" y="1244"/>
              <a:ext cx="18" cy="1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5" name="Line 113"/>
            <p:cNvSpPr>
              <a:spLocks noChangeShapeType="1"/>
            </p:cNvSpPr>
            <p:nvPr/>
          </p:nvSpPr>
          <p:spPr bwMode="auto">
            <a:xfrm flipV="1">
              <a:off x="3820" y="1262"/>
              <a:ext cx="19" cy="1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6" name="Line 114"/>
            <p:cNvSpPr>
              <a:spLocks noChangeShapeType="1"/>
            </p:cNvSpPr>
            <p:nvPr/>
          </p:nvSpPr>
          <p:spPr bwMode="auto">
            <a:xfrm flipV="1">
              <a:off x="3801" y="1281"/>
              <a:ext cx="19" cy="2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7" name="Line 115"/>
            <p:cNvSpPr>
              <a:spLocks noChangeShapeType="1"/>
            </p:cNvSpPr>
            <p:nvPr/>
          </p:nvSpPr>
          <p:spPr bwMode="auto">
            <a:xfrm flipV="1">
              <a:off x="3783" y="1301"/>
              <a:ext cx="18" cy="2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8" name="Line 116"/>
            <p:cNvSpPr>
              <a:spLocks noChangeShapeType="1"/>
            </p:cNvSpPr>
            <p:nvPr/>
          </p:nvSpPr>
          <p:spPr bwMode="auto">
            <a:xfrm flipV="1">
              <a:off x="3764" y="1322"/>
              <a:ext cx="19" cy="2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89" name="Line 117"/>
            <p:cNvSpPr>
              <a:spLocks noChangeShapeType="1"/>
            </p:cNvSpPr>
            <p:nvPr/>
          </p:nvSpPr>
          <p:spPr bwMode="auto">
            <a:xfrm flipV="1">
              <a:off x="3745" y="1345"/>
              <a:ext cx="19" cy="2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0" name="Line 118"/>
            <p:cNvSpPr>
              <a:spLocks noChangeShapeType="1"/>
            </p:cNvSpPr>
            <p:nvPr/>
          </p:nvSpPr>
          <p:spPr bwMode="auto">
            <a:xfrm flipV="1">
              <a:off x="3727" y="1368"/>
              <a:ext cx="18" cy="2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1" name="Line 119"/>
            <p:cNvSpPr>
              <a:spLocks noChangeShapeType="1"/>
            </p:cNvSpPr>
            <p:nvPr/>
          </p:nvSpPr>
          <p:spPr bwMode="auto">
            <a:xfrm flipV="1">
              <a:off x="3708" y="1393"/>
              <a:ext cx="19" cy="2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2" name="Line 120"/>
            <p:cNvSpPr>
              <a:spLocks noChangeShapeType="1"/>
            </p:cNvSpPr>
            <p:nvPr/>
          </p:nvSpPr>
          <p:spPr bwMode="auto">
            <a:xfrm flipV="1">
              <a:off x="3689" y="1419"/>
              <a:ext cx="19" cy="2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3" name="Line 121"/>
            <p:cNvSpPr>
              <a:spLocks noChangeShapeType="1"/>
            </p:cNvSpPr>
            <p:nvPr/>
          </p:nvSpPr>
          <p:spPr bwMode="auto">
            <a:xfrm flipV="1">
              <a:off x="3670" y="1447"/>
              <a:ext cx="19" cy="2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4" name="Line 122"/>
            <p:cNvSpPr>
              <a:spLocks noChangeShapeType="1"/>
            </p:cNvSpPr>
            <p:nvPr/>
          </p:nvSpPr>
          <p:spPr bwMode="auto">
            <a:xfrm flipV="1">
              <a:off x="3651" y="1476"/>
              <a:ext cx="19" cy="3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5" name="Line 123"/>
            <p:cNvSpPr>
              <a:spLocks noChangeShapeType="1"/>
            </p:cNvSpPr>
            <p:nvPr/>
          </p:nvSpPr>
          <p:spPr bwMode="auto">
            <a:xfrm flipV="1">
              <a:off x="3633" y="1507"/>
              <a:ext cx="18" cy="3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6" name="Line 124"/>
            <p:cNvSpPr>
              <a:spLocks noChangeShapeType="1"/>
            </p:cNvSpPr>
            <p:nvPr/>
          </p:nvSpPr>
          <p:spPr bwMode="auto">
            <a:xfrm flipV="1">
              <a:off x="3614" y="1541"/>
              <a:ext cx="19" cy="3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7" name="Line 125"/>
            <p:cNvSpPr>
              <a:spLocks noChangeShapeType="1"/>
            </p:cNvSpPr>
            <p:nvPr/>
          </p:nvSpPr>
          <p:spPr bwMode="auto">
            <a:xfrm flipV="1">
              <a:off x="3595" y="1576"/>
              <a:ext cx="19" cy="3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8" name="Line 126"/>
            <p:cNvSpPr>
              <a:spLocks noChangeShapeType="1"/>
            </p:cNvSpPr>
            <p:nvPr/>
          </p:nvSpPr>
          <p:spPr bwMode="auto">
            <a:xfrm flipV="1">
              <a:off x="3576" y="1614"/>
              <a:ext cx="19" cy="4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199" name="Line 127"/>
            <p:cNvSpPr>
              <a:spLocks noChangeShapeType="1"/>
            </p:cNvSpPr>
            <p:nvPr/>
          </p:nvSpPr>
          <p:spPr bwMode="auto">
            <a:xfrm flipV="1">
              <a:off x="3558" y="1655"/>
              <a:ext cx="18" cy="4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0" name="Line 128"/>
            <p:cNvSpPr>
              <a:spLocks noChangeShapeType="1"/>
            </p:cNvSpPr>
            <p:nvPr/>
          </p:nvSpPr>
          <p:spPr bwMode="auto">
            <a:xfrm flipV="1">
              <a:off x="3539" y="1700"/>
              <a:ext cx="19" cy="4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1" name="Line 129"/>
            <p:cNvSpPr>
              <a:spLocks noChangeShapeType="1"/>
            </p:cNvSpPr>
            <p:nvPr/>
          </p:nvSpPr>
          <p:spPr bwMode="auto">
            <a:xfrm flipV="1">
              <a:off x="3520" y="1749"/>
              <a:ext cx="19" cy="5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2" name="Line 130"/>
            <p:cNvSpPr>
              <a:spLocks noChangeShapeType="1"/>
            </p:cNvSpPr>
            <p:nvPr/>
          </p:nvSpPr>
          <p:spPr bwMode="auto">
            <a:xfrm flipV="1">
              <a:off x="3501" y="1802"/>
              <a:ext cx="19" cy="6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3" name="Line 131"/>
            <p:cNvSpPr>
              <a:spLocks noChangeShapeType="1"/>
            </p:cNvSpPr>
            <p:nvPr/>
          </p:nvSpPr>
          <p:spPr bwMode="auto">
            <a:xfrm flipV="1">
              <a:off x="3483" y="1863"/>
              <a:ext cx="18" cy="7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4" name="Line 132"/>
            <p:cNvSpPr>
              <a:spLocks noChangeShapeType="1"/>
            </p:cNvSpPr>
            <p:nvPr/>
          </p:nvSpPr>
          <p:spPr bwMode="auto">
            <a:xfrm flipV="1">
              <a:off x="3464" y="1933"/>
              <a:ext cx="19" cy="8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5" name="Line 133"/>
            <p:cNvSpPr>
              <a:spLocks noChangeShapeType="1"/>
            </p:cNvSpPr>
            <p:nvPr/>
          </p:nvSpPr>
          <p:spPr bwMode="auto">
            <a:xfrm flipV="1">
              <a:off x="3445" y="2017"/>
              <a:ext cx="19" cy="11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3206" name="Line 134"/>
            <p:cNvSpPr>
              <a:spLocks noChangeShapeType="1"/>
            </p:cNvSpPr>
            <p:nvPr/>
          </p:nvSpPr>
          <p:spPr bwMode="auto">
            <a:xfrm flipV="1">
              <a:off x="3427" y="2129"/>
              <a:ext cx="18" cy="27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cxnSp>
        <p:nvCxnSpPr>
          <p:cNvPr id="105" name="104 Conector recto"/>
          <p:cNvCxnSpPr/>
          <p:nvPr/>
        </p:nvCxnSpPr>
        <p:spPr>
          <a:xfrm rot="10800000" flipV="1">
            <a:off x="4716017" y="1182117"/>
            <a:ext cx="1738089" cy="14859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Elipse"/>
          <p:cNvSpPr/>
          <p:nvPr/>
        </p:nvSpPr>
        <p:spPr>
          <a:xfrm>
            <a:off x="6404793" y="1134494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89 Elipse"/>
          <p:cNvSpPr/>
          <p:nvPr/>
        </p:nvSpPr>
        <p:spPr>
          <a:xfrm>
            <a:off x="8250708" y="3800898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3" name="92 Elipse"/>
          <p:cNvSpPr/>
          <p:nvPr/>
        </p:nvSpPr>
        <p:spPr>
          <a:xfrm>
            <a:off x="7306220" y="1461767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9" name="88 Elipse"/>
          <p:cNvSpPr/>
          <p:nvPr/>
        </p:nvSpPr>
        <p:spPr>
          <a:xfrm>
            <a:off x="5506020" y="1513584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6" name="85 Elipse"/>
          <p:cNvSpPr/>
          <p:nvPr/>
        </p:nvSpPr>
        <p:spPr>
          <a:xfrm>
            <a:off x="4651449" y="3798790"/>
            <a:ext cx="108000" cy="108000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2651244"/>
              </p:ext>
            </p:extLst>
          </p:nvPr>
        </p:nvGraphicFramePr>
        <p:xfrm>
          <a:off x="6084168" y="4581128"/>
          <a:ext cx="1776536" cy="1551432"/>
        </p:xfrm>
        <a:graphic>
          <a:graphicData uri="http://schemas.openxmlformats.org/drawingml/2006/table">
            <a:tbl>
              <a:tblPr/>
              <a:tblGrid>
                <a:gridCol w="888268"/>
                <a:gridCol w="888268"/>
              </a:tblGrid>
              <a:tr h="2213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23530"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259632" y="1772816"/>
            <a:ext cx="3312368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Dado un ingreso mensual de $8,000.00 para adquirir 2 bienes: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bien </a:t>
            </a:r>
            <a:r>
              <a:rPr lang="es-MX" b="1" dirty="0" smtClean="0">
                <a:solidFill>
                  <a:srgbClr val="00B050"/>
                </a:solidFill>
              </a:rPr>
              <a:t>“a” </a:t>
            </a:r>
            <a:r>
              <a:rPr lang="es-MX" dirty="0" smtClean="0"/>
              <a:t>con un precio de $200.00 y 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dirty="0" smtClean="0"/>
              <a:t> con un precio de $ 100.00. </a:t>
            </a:r>
            <a:endParaRPr lang="es-MX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123728" y="3933056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2376264" y="548680"/>
            <a:ext cx="2407332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rgbClr val="C00000"/>
                </a:solidFill>
              </a:rPr>
              <a:t>Gráfica de restricción presupuestaria</a:t>
            </a:r>
            <a:endParaRPr lang="es-MX" dirty="0">
              <a:solidFill>
                <a:srgbClr val="C00000"/>
              </a:solidFill>
            </a:endParaRPr>
          </a:p>
        </p:txBody>
      </p:sp>
      <p:graphicFrame>
        <p:nvGraphicFramePr>
          <p:cNvPr id="62" name="1 Gráfico"/>
          <p:cNvGraphicFramePr/>
          <p:nvPr>
            <p:extLst>
              <p:ext uri="{D42A27DB-BD31-4B8C-83A1-F6EECF244321}">
                <p14:modId xmlns:p14="http://schemas.microsoft.com/office/powerpoint/2010/main" xmlns="" val="461148410"/>
              </p:ext>
            </p:extLst>
          </p:nvPr>
        </p:nvGraphicFramePr>
        <p:xfrm>
          <a:off x="4859213" y="476672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3933056"/>
            <a:ext cx="6501408" cy="22322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1100" b="1" dirty="0" smtClean="0"/>
              <a:t>Centro Universitario de Ciencias Económico Administrativas</a:t>
            </a:r>
          </a:p>
          <a:p>
            <a:pPr algn="ctr">
              <a:buNone/>
            </a:pPr>
            <a:r>
              <a:rPr lang="es-MX" sz="1100" dirty="0" smtClean="0"/>
              <a:t>Coordinación de Tecnologías para el Aprendizaje</a:t>
            </a:r>
          </a:p>
          <a:p>
            <a:pPr algn="ctr">
              <a:buNone/>
            </a:pPr>
            <a:r>
              <a:rPr lang="es-MX" sz="1100" dirty="0" smtClean="0"/>
              <a:t>Unidad de Diseño Educativo</a:t>
            </a:r>
          </a:p>
          <a:p>
            <a:pPr algn="ctr">
              <a:buNone/>
            </a:pPr>
            <a:r>
              <a:rPr lang="es-MX" sz="1100" dirty="0" smtClean="0"/>
              <a:t/>
            </a:r>
            <a:br>
              <a:rPr lang="es-MX" sz="1100" dirty="0" smtClean="0"/>
            </a:br>
            <a:r>
              <a:rPr lang="es-MX" sz="1100" dirty="0" smtClean="0"/>
              <a:t>Asesoría pedagógica: Ruth </a:t>
            </a:r>
            <a:r>
              <a:rPr lang="es-MX" sz="1100" dirty="0" err="1" smtClean="0"/>
              <a:t>Dayra</a:t>
            </a:r>
            <a:r>
              <a:rPr lang="es-MX" sz="1100" dirty="0" smtClean="0"/>
              <a:t> Jaramillo Rodríguez</a:t>
            </a:r>
          </a:p>
          <a:p>
            <a:pPr algn="ctr">
              <a:buNone/>
            </a:pPr>
            <a:r>
              <a:rPr lang="es-MX" sz="1100" dirty="0" smtClean="0"/>
              <a:t>Contenido:  Mtro. Jorge Barba Chacón</a:t>
            </a:r>
          </a:p>
          <a:p>
            <a:pPr algn="ctr">
              <a:buNone/>
            </a:pPr>
            <a:r>
              <a:rPr lang="es-MX" sz="1100" dirty="0" smtClean="0"/>
              <a:t>Revisión matemática:  Dra. María del Rosario Cervantes Martínez</a:t>
            </a:r>
          </a:p>
          <a:p>
            <a:pPr algn="ctr">
              <a:buNone/>
            </a:pPr>
            <a:r>
              <a:rPr lang="es-MX" sz="1100" dirty="0" smtClean="0"/>
              <a:t>Diseño de: César Joel Jiménez García </a:t>
            </a:r>
          </a:p>
          <a:p>
            <a:pPr algn="ctr">
              <a:buNone/>
            </a:pPr>
            <a:r>
              <a:rPr lang="es-MX" sz="1100" dirty="0" smtClean="0"/>
              <a:t>Fecha de elaboración: 7/07/2011     Fecha de actualización: 02/06/2015</a:t>
            </a:r>
          </a:p>
          <a:p>
            <a:pPr algn="ctr">
              <a:buNone/>
            </a:pPr>
            <a:r>
              <a:rPr lang="es-MX" sz="1100" dirty="0" smtClean="0"/>
              <a:t>Zapopan, Jalisco, México</a:t>
            </a:r>
          </a:p>
          <a:p>
            <a:pPr algn="ctr">
              <a:buNone/>
            </a:pPr>
            <a:r>
              <a:rPr lang="es-MX" sz="1100" dirty="0" smtClean="0"/>
              <a:t>2015</a:t>
            </a:r>
          </a:p>
          <a:p>
            <a:pPr algn="ctr">
              <a:buNone/>
            </a:pPr>
            <a:endParaRPr lang="es-MX" sz="1100" dirty="0" smtClean="0"/>
          </a:p>
          <a:p>
            <a:pPr algn="ctr">
              <a:buNone/>
            </a:pPr>
            <a:endParaRPr lang="es-MX" sz="1100" dirty="0" smtClean="0"/>
          </a:p>
          <a:p>
            <a:pPr algn="ctr">
              <a:buNone/>
            </a:pPr>
            <a:endParaRPr lang="es-MX" sz="1100" dirty="0"/>
          </a:p>
        </p:txBody>
      </p:sp>
      <p:pic>
        <p:nvPicPr>
          <p:cNvPr id="6" name="Imagen 5" descr="logo-udg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2636912"/>
            <a:ext cx="1296144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55 CuadroTexto"/>
          <p:cNvSpPr txBox="1"/>
          <p:nvPr/>
        </p:nvSpPr>
        <p:spPr>
          <a:xfrm>
            <a:off x="1403648" y="764704"/>
            <a:ext cx="3384376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Partimos de la fórmula general de la ecuación presupuestaria que dice que: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ingreso (</a:t>
            </a:r>
            <a:r>
              <a:rPr lang="es-MX" b="1" dirty="0" smtClean="0"/>
              <a:t>Y</a:t>
            </a:r>
            <a:r>
              <a:rPr lang="es-MX" dirty="0" smtClean="0"/>
              <a:t>) es igual al precio del bien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dirty="0" smtClean="0"/>
              <a:t> multiplicado por la cantidad de este mismo bien, más el precio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 </a:t>
            </a:r>
            <a:r>
              <a:rPr lang="es-MX" dirty="0" smtClean="0"/>
              <a:t>multiplicado por la cantidad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555776" y="4653136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=100</a:t>
            </a:r>
            <a:endParaRPr lang="es-MX" dirty="0"/>
          </a:p>
        </p:txBody>
      </p:sp>
      <p:sp>
        <p:nvSpPr>
          <p:cNvPr id="40" name="39 CuadroTexto"/>
          <p:cNvSpPr txBox="1"/>
          <p:nvPr/>
        </p:nvSpPr>
        <p:spPr>
          <a:xfrm>
            <a:off x="1043608" y="3687415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Y = {(Pa)(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) + (Pb)(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)}</a:t>
            </a:r>
            <a:endParaRPr lang="es-MX" sz="2400" b="1" dirty="0"/>
          </a:p>
        </p:txBody>
      </p:sp>
      <p:graphicFrame>
        <p:nvGraphicFramePr>
          <p:cNvPr id="41" name="4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8414734"/>
              </p:ext>
            </p:extLst>
          </p:nvPr>
        </p:nvGraphicFramePr>
        <p:xfrm>
          <a:off x="6084168" y="4509120"/>
          <a:ext cx="2100064" cy="1551432"/>
        </p:xfrm>
        <a:graphic>
          <a:graphicData uri="http://schemas.openxmlformats.org/drawingml/2006/table">
            <a:tbl>
              <a:tblPr/>
              <a:tblGrid>
                <a:gridCol w="1050032"/>
                <a:gridCol w="1050032"/>
              </a:tblGrid>
              <a:tr h="2213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23530"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17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8" name="57 CuadroTexto"/>
          <p:cNvSpPr txBox="1"/>
          <p:nvPr/>
        </p:nvSpPr>
        <p:spPr>
          <a:xfrm>
            <a:off x="5724128" y="404664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62" name="1 Gráfico"/>
          <p:cNvGraphicFramePr/>
          <p:nvPr>
            <p:extLst>
              <p:ext uri="{D42A27DB-BD31-4B8C-83A1-F6EECF244321}">
                <p14:modId xmlns:p14="http://schemas.microsoft.com/office/powerpoint/2010/main" xmlns="" val="4243821218"/>
              </p:ext>
            </p:extLst>
          </p:nvPr>
        </p:nvGraphicFramePr>
        <p:xfrm>
          <a:off x="5038725" y="548680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55 CuadroTexto"/>
          <p:cNvSpPr txBox="1"/>
          <p:nvPr/>
        </p:nvSpPr>
        <p:spPr>
          <a:xfrm>
            <a:off x="1259632" y="2086396"/>
            <a:ext cx="338437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Despejamos la fórmula para obtener la cantidad del bien </a:t>
            </a:r>
            <a:r>
              <a:rPr lang="es-MX" b="1" dirty="0" smtClean="0">
                <a:solidFill>
                  <a:srgbClr val="00B050"/>
                </a:solidFill>
              </a:rPr>
              <a:t>“a”  </a:t>
            </a:r>
            <a:r>
              <a:rPr lang="es-MX" dirty="0" smtClean="0"/>
              <a:t>quedando así: </a:t>
            </a:r>
            <a:endParaRPr lang="es-MX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339752" y="4581128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0" name="39 CuadroTexto"/>
          <p:cNvSpPr txBox="1"/>
          <p:nvPr/>
        </p:nvSpPr>
        <p:spPr>
          <a:xfrm>
            <a:off x="899592" y="106551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Y = {(Pa)(</a:t>
            </a:r>
            <a:r>
              <a:rPr lang="es-MX" sz="2400" b="1" dirty="0" err="1" smtClean="0"/>
              <a:t>Qa</a:t>
            </a:r>
            <a:r>
              <a:rPr lang="es-MX" sz="2400" b="1" dirty="0" smtClean="0"/>
              <a:t>) + (Pb)(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)}</a:t>
            </a:r>
            <a:endParaRPr lang="es-MX" sz="24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899592" y="3484165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err="1" smtClean="0"/>
              <a:t>Qa</a:t>
            </a:r>
            <a:r>
              <a:rPr lang="es-MX" sz="2400" b="1" dirty="0" smtClean="0"/>
              <a:t> = {Y - (Pb)(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)} / Pa</a:t>
            </a:r>
            <a:endParaRPr lang="es-MX" sz="2400" b="1" dirty="0"/>
          </a:p>
        </p:txBody>
      </p:sp>
      <p:graphicFrame>
        <p:nvGraphicFramePr>
          <p:cNvPr id="43" name="4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969542"/>
              </p:ext>
            </p:extLst>
          </p:nvPr>
        </p:nvGraphicFramePr>
        <p:xfrm>
          <a:off x="6156176" y="4653136"/>
          <a:ext cx="15240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" name="60 CuadroTexto"/>
          <p:cNvSpPr txBox="1"/>
          <p:nvPr/>
        </p:nvSpPr>
        <p:spPr>
          <a:xfrm>
            <a:off x="5580112" y="315233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95" name="1 Gráfico"/>
          <p:cNvGraphicFramePr/>
          <p:nvPr>
            <p:extLst>
              <p:ext uri="{D42A27DB-BD31-4B8C-83A1-F6EECF244321}">
                <p14:modId xmlns:p14="http://schemas.microsoft.com/office/powerpoint/2010/main" xmlns="" val="1821638664"/>
              </p:ext>
            </p:extLst>
          </p:nvPr>
        </p:nvGraphicFramePr>
        <p:xfrm>
          <a:off x="4860032" y="620688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0915043"/>
              </p:ext>
            </p:extLst>
          </p:nvPr>
        </p:nvGraphicFramePr>
        <p:xfrm>
          <a:off x="4644008" y="4665910"/>
          <a:ext cx="3479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0</a:t>
                      </a:r>
                      <a:endParaRPr lang="es-MX" sz="12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( 40 , 0 )</a:t>
                      </a:r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1137518"/>
            <a:ext cx="3744416" cy="209288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Sustituyendo en la fórmula los valores conocidos,  tenemos que:</a:t>
            </a:r>
          </a:p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Del resultado de estas operaciones nos da un total de </a:t>
            </a:r>
            <a:r>
              <a:rPr lang="es-MX" sz="1600" dirty="0" err="1" smtClean="0"/>
              <a:t>Qa</a:t>
            </a:r>
            <a:r>
              <a:rPr lang="es-MX" sz="1600" dirty="0" smtClean="0"/>
              <a:t> = </a:t>
            </a:r>
            <a:r>
              <a:rPr lang="es-MX" sz="1600" b="1" dirty="0" smtClean="0"/>
              <a:t>40</a:t>
            </a:r>
            <a:r>
              <a:rPr lang="es-MX" sz="1600" dirty="0" smtClean="0"/>
              <a:t> si </a:t>
            </a:r>
            <a:r>
              <a:rPr lang="es-MX" sz="1600" dirty="0" err="1" smtClean="0"/>
              <a:t>Qb</a:t>
            </a:r>
            <a:r>
              <a:rPr lang="es-MX" sz="1600" dirty="0" smtClean="0"/>
              <a:t>= 0 (cero), porque no hemos comprado ninguna cantidad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.</a:t>
            </a:r>
            <a:endParaRPr lang="es-MX" sz="16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267744" y="4725144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   200</a:t>
            </a:r>
          </a:p>
          <a:p>
            <a:r>
              <a:rPr lang="es-MX" dirty="0" smtClean="0"/>
              <a:t>Pb =   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043608" y="531837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err="1" smtClean="0"/>
              <a:t>Qa</a:t>
            </a:r>
            <a:r>
              <a:rPr lang="es-MX" sz="2400" b="1" dirty="0" smtClean="0"/>
              <a:t> = {Y - (Pb)(</a:t>
            </a:r>
            <a:r>
              <a:rPr lang="es-MX" sz="2400" b="1" dirty="0" err="1" smtClean="0"/>
              <a:t>Qb</a:t>
            </a:r>
            <a:r>
              <a:rPr lang="es-MX" sz="2400" b="1" dirty="0" smtClean="0"/>
              <a:t>)} / Pa</a:t>
            </a:r>
            <a:endParaRPr lang="es-MX" sz="24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043608" y="387382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err="1" smtClean="0"/>
              <a:t>Qa</a:t>
            </a:r>
            <a:r>
              <a:rPr lang="es-MX" sz="2400" b="1" dirty="0" smtClean="0"/>
              <a:t> = {8,000 – (100)(</a:t>
            </a:r>
            <a:r>
              <a:rPr lang="es-MX" sz="2400" b="1" dirty="0" smtClean="0">
                <a:solidFill>
                  <a:srgbClr val="C00000"/>
                </a:solidFill>
              </a:rPr>
              <a:t>0</a:t>
            </a:r>
            <a:r>
              <a:rPr lang="es-MX" sz="2400" b="1" dirty="0" smtClean="0"/>
              <a:t>)} / 200</a:t>
            </a:r>
            <a:endParaRPr lang="es-MX" sz="2400" b="1" dirty="0"/>
          </a:p>
        </p:txBody>
      </p:sp>
      <p:cxnSp>
        <p:nvCxnSpPr>
          <p:cNvPr id="60" name="59 Conector recto de flecha"/>
          <p:cNvCxnSpPr/>
          <p:nvPr/>
        </p:nvCxnSpPr>
        <p:spPr>
          <a:xfrm rot="5400000">
            <a:off x="5032623" y="2101403"/>
            <a:ext cx="33131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 de flecha"/>
          <p:cNvCxnSpPr/>
          <p:nvPr/>
        </p:nvCxnSpPr>
        <p:spPr>
          <a:xfrm rot="10800000" flipV="1">
            <a:off x="7832392" y="4665910"/>
            <a:ext cx="916073" cy="3383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>
            <a:off x="3923928" y="4305870"/>
            <a:ext cx="1728192" cy="648072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5652120" y="201414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77" name="1 Gráfico"/>
          <p:cNvGraphicFramePr/>
          <p:nvPr>
            <p:extLst>
              <p:ext uri="{D42A27DB-BD31-4B8C-83A1-F6EECF244321}">
                <p14:modId xmlns:p14="http://schemas.microsoft.com/office/powerpoint/2010/main" xmlns="" val="885126919"/>
              </p:ext>
            </p:extLst>
          </p:nvPr>
        </p:nvGraphicFramePr>
        <p:xfrm>
          <a:off x="4860032" y="489446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57 Elipse"/>
          <p:cNvSpPr/>
          <p:nvPr/>
        </p:nvSpPr>
        <p:spPr>
          <a:xfrm>
            <a:off x="6624240" y="3837830"/>
            <a:ext cx="108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6" name="75 Conector recto de flecha"/>
          <p:cNvCxnSpPr/>
          <p:nvPr/>
        </p:nvCxnSpPr>
        <p:spPr>
          <a:xfrm rot="5400000">
            <a:off x="6624228" y="2685690"/>
            <a:ext cx="1224136" cy="100811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3673160"/>
              </p:ext>
            </p:extLst>
          </p:nvPr>
        </p:nvGraphicFramePr>
        <p:xfrm>
          <a:off x="5400600" y="4665910"/>
          <a:ext cx="3479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C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( 30 , 20 )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908720"/>
            <a:ext cx="3744416" cy="36317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En el siguiente renglón de la tabla, queda a nuestra elección decidir qué cantidad vamos a adquirir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“b”.</a:t>
            </a:r>
            <a:r>
              <a:rPr lang="es-MX" sz="1600" dirty="0" smtClean="0"/>
              <a:t> </a:t>
            </a:r>
          </a:p>
          <a:p>
            <a:endParaRPr lang="es-MX" sz="1600" dirty="0" smtClean="0"/>
          </a:p>
          <a:p>
            <a:r>
              <a:rPr lang="es-MX" sz="1600" dirty="0" smtClean="0"/>
              <a:t>Aleatoriamente, decimos que vamos a comprar ahora 20 unidades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sz="1600" dirty="0" smtClean="0"/>
              <a:t>,</a:t>
            </a:r>
            <a:r>
              <a:rPr lang="es-MX" sz="1600" b="1" dirty="0" smtClean="0">
                <a:solidFill>
                  <a:srgbClr val="FF0000"/>
                </a:solidFill>
              </a:rPr>
              <a:t> </a:t>
            </a:r>
            <a:r>
              <a:rPr lang="es-MX" sz="1600" dirty="0" smtClean="0"/>
              <a:t>por consiguiente, sustituimos los valores de la fórmula; lo cual nos da un resultado de </a:t>
            </a:r>
            <a:r>
              <a:rPr lang="es-MX" sz="1600" dirty="0" err="1" smtClean="0"/>
              <a:t>Qa</a:t>
            </a:r>
            <a:r>
              <a:rPr lang="es-MX" sz="1600" dirty="0" smtClean="0"/>
              <a:t> = </a:t>
            </a:r>
            <a:r>
              <a:rPr lang="es-MX" sz="1600" b="1" dirty="0" smtClean="0"/>
              <a:t>30</a:t>
            </a:r>
            <a:r>
              <a:rPr lang="es-MX" sz="1600" dirty="0" smtClean="0"/>
              <a:t>.  </a:t>
            </a:r>
          </a:p>
          <a:p>
            <a:r>
              <a:rPr lang="es-MX" sz="1600" dirty="0" smtClean="0"/>
              <a:t>La cantidad de ambos bienes es inversamente proporcional, es decir, a mayor compra del bien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 “b”</a:t>
            </a:r>
            <a:r>
              <a:rPr lang="es-MX" dirty="0" smtClean="0"/>
              <a:t>,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1600" dirty="0" smtClean="0"/>
              <a:t>menor compra del bien </a:t>
            </a:r>
            <a:r>
              <a:rPr lang="es-MX" b="1" dirty="0" smtClean="0">
                <a:solidFill>
                  <a:srgbClr val="00B050"/>
                </a:solidFill>
              </a:rPr>
              <a:t>“a”</a:t>
            </a:r>
            <a:r>
              <a:rPr lang="es-MX" dirty="0" smtClean="0"/>
              <a:t>,</a:t>
            </a:r>
            <a:r>
              <a:rPr lang="es-MX" sz="1600" dirty="0" smtClean="0"/>
              <a:t> y viceversa.        </a:t>
            </a:r>
            <a:endParaRPr lang="es-MX" b="1" dirty="0" smtClean="0">
              <a:solidFill>
                <a:srgbClr val="00B050"/>
              </a:solidFill>
            </a:endParaRPr>
          </a:p>
          <a:p>
            <a:endParaRPr lang="es-MX" sz="16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2339752" y="5301208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971600" y="404664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008112" y="473791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{8,000 – (100)(</a:t>
            </a:r>
            <a:r>
              <a:rPr lang="es-MX" sz="2000" b="1" dirty="0" smtClean="0">
                <a:solidFill>
                  <a:srgbClr val="C00000"/>
                </a:solidFill>
              </a:rPr>
              <a:t>20</a:t>
            </a:r>
            <a:r>
              <a:rPr lang="es-MX" sz="2000" b="1" dirty="0" smtClean="0"/>
              <a:t>)} / 200</a:t>
            </a:r>
            <a:endParaRPr lang="es-MX" sz="2000" b="1" dirty="0"/>
          </a:p>
        </p:txBody>
      </p:sp>
      <p:cxnSp>
        <p:nvCxnSpPr>
          <p:cNvPr id="64" name="63 Conector recto de flecha"/>
          <p:cNvCxnSpPr/>
          <p:nvPr/>
        </p:nvCxnSpPr>
        <p:spPr>
          <a:xfrm rot="10800000" flipV="1">
            <a:off x="8208912" y="4737918"/>
            <a:ext cx="648072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3816424" y="5025950"/>
            <a:ext cx="2520280" cy="144016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5616624" y="273422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78" name="1 Gráfico"/>
          <p:cNvGraphicFramePr/>
          <p:nvPr>
            <p:extLst>
              <p:ext uri="{D42A27DB-BD31-4B8C-83A1-F6EECF244321}">
                <p14:modId xmlns:p14="http://schemas.microsoft.com/office/powerpoint/2010/main" xmlns="" val="3847586028"/>
              </p:ext>
            </p:extLst>
          </p:nvPr>
        </p:nvGraphicFramePr>
        <p:xfrm>
          <a:off x="5003229" y="489446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57 Elipse"/>
          <p:cNvSpPr/>
          <p:nvPr/>
        </p:nvSpPr>
        <p:spPr>
          <a:xfrm>
            <a:off x="6776193" y="3830389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60 Elipse"/>
          <p:cNvSpPr/>
          <p:nvPr/>
        </p:nvSpPr>
        <p:spPr>
          <a:xfrm>
            <a:off x="6425678" y="3182317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2" name="61 Conector recto de flecha"/>
          <p:cNvCxnSpPr/>
          <p:nvPr/>
        </p:nvCxnSpPr>
        <p:spPr>
          <a:xfrm rot="10800000">
            <a:off x="5472608" y="3240608"/>
            <a:ext cx="30243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 rot="5400000">
            <a:off x="4823741" y="2217638"/>
            <a:ext cx="33131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/>
          <p:nvPr/>
        </p:nvCxnSpPr>
        <p:spPr>
          <a:xfrm rot="5400000">
            <a:off x="6516723" y="1965610"/>
            <a:ext cx="1224136" cy="100811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5859552"/>
              </p:ext>
            </p:extLst>
          </p:nvPr>
        </p:nvGraphicFramePr>
        <p:xfrm>
          <a:off x="4752528" y="4653136"/>
          <a:ext cx="3479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( 30 , 20 )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 smtClean="0">
                          <a:solidFill>
                            <a:srgbClr val="C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200" b="1" i="0" u="none" strike="noStrike" kern="1200" dirty="0">
                        <a:solidFill>
                          <a:srgbClr val="C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( 20 , 40 )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224136" y="1222881"/>
            <a:ext cx="3995936" cy="20313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Decidimos “libremente” irnos en cambios de 20 en 20  por lo que vamos a comprar ahora 40 unidades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dirty="0" smtClean="0"/>
              <a:t>; sustituimos entonces los valores de la fórmula:</a:t>
            </a:r>
          </a:p>
          <a:p>
            <a:r>
              <a:rPr lang="es-MX" dirty="0" smtClean="0"/>
              <a:t>  </a:t>
            </a:r>
          </a:p>
          <a:p>
            <a:r>
              <a:rPr lang="es-MX" dirty="0" smtClean="0"/>
              <a:t>Lo que nos da un resultado de Qa = </a:t>
            </a:r>
            <a:r>
              <a:rPr lang="es-MX" b="1" dirty="0" smtClean="0"/>
              <a:t>20</a:t>
            </a:r>
            <a:r>
              <a:rPr lang="es-MX" dirty="0" smtClean="0"/>
              <a:t>.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2627784" y="4797152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152128" y="519063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080120" y="3861048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err="1" smtClean="0"/>
              <a:t>Qa</a:t>
            </a:r>
            <a:r>
              <a:rPr lang="es-MX" sz="2400" b="1" dirty="0" smtClean="0"/>
              <a:t> = {</a:t>
            </a:r>
            <a:r>
              <a:rPr lang="es-MX" sz="2000" b="1" dirty="0" smtClean="0"/>
              <a:t>8,000</a:t>
            </a:r>
            <a:r>
              <a:rPr lang="es-MX" sz="2400" b="1" dirty="0" smtClean="0"/>
              <a:t> – (100)(</a:t>
            </a:r>
            <a:r>
              <a:rPr lang="es-MX" sz="2400" b="1" dirty="0" smtClean="0">
                <a:solidFill>
                  <a:srgbClr val="C00000"/>
                </a:solidFill>
              </a:rPr>
              <a:t>40</a:t>
            </a:r>
            <a:r>
              <a:rPr lang="es-MX" sz="2400" b="1" dirty="0" smtClean="0"/>
              <a:t>)} / 200</a:t>
            </a:r>
            <a:endParaRPr lang="es-MX" sz="2400" b="1" dirty="0"/>
          </a:p>
        </p:txBody>
      </p:sp>
      <p:cxnSp>
        <p:nvCxnSpPr>
          <p:cNvPr id="66" name="65 Conector recto de flecha"/>
          <p:cNvCxnSpPr/>
          <p:nvPr/>
        </p:nvCxnSpPr>
        <p:spPr>
          <a:xfrm rot="10800000" flipV="1">
            <a:off x="7704856" y="4869160"/>
            <a:ext cx="72008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>
            <a:off x="4032448" y="4293096"/>
            <a:ext cx="1728192" cy="1008112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6188907" y="116632"/>
            <a:ext cx="2487549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77" name="1 Gráfico"/>
          <p:cNvGraphicFramePr/>
          <p:nvPr>
            <p:extLst>
              <p:ext uri="{D42A27DB-BD31-4B8C-83A1-F6EECF244321}">
                <p14:modId xmlns:p14="http://schemas.microsoft.com/office/powerpoint/2010/main" xmlns="" val="941013649"/>
              </p:ext>
            </p:extLst>
          </p:nvPr>
        </p:nvGraphicFramePr>
        <p:xfrm>
          <a:off x="5147245" y="404664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0" name="59 Conector recto de flecha"/>
          <p:cNvCxnSpPr/>
          <p:nvPr/>
        </p:nvCxnSpPr>
        <p:spPr>
          <a:xfrm rot="5400000">
            <a:off x="4622575" y="2094756"/>
            <a:ext cx="33131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0800000">
            <a:off x="5592241" y="2511947"/>
            <a:ext cx="30243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Elipse"/>
          <p:cNvSpPr/>
          <p:nvPr/>
        </p:nvSpPr>
        <p:spPr>
          <a:xfrm>
            <a:off x="6213846" y="2458045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60 Elipse"/>
          <p:cNvSpPr/>
          <p:nvPr/>
        </p:nvSpPr>
        <p:spPr>
          <a:xfrm>
            <a:off x="6517902" y="3116585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Elipse"/>
          <p:cNvSpPr/>
          <p:nvPr/>
        </p:nvSpPr>
        <p:spPr>
          <a:xfrm>
            <a:off x="6920209" y="3760465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1" name="70 Conector recto de flecha"/>
          <p:cNvCxnSpPr/>
          <p:nvPr/>
        </p:nvCxnSpPr>
        <p:spPr>
          <a:xfrm rot="5400000">
            <a:off x="6300700" y="1304764"/>
            <a:ext cx="1224136" cy="100811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13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042218"/>
              </p:ext>
            </p:extLst>
          </p:nvPr>
        </p:nvGraphicFramePr>
        <p:xfrm>
          <a:off x="4644008" y="4725144"/>
          <a:ext cx="3479800" cy="133540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1955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Qa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Qb</a:t>
                      </a:r>
                      <a:r>
                        <a:rPr lang="es-MX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( 40 , 0 )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( 30 , 20 )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0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40</a:t>
                      </a:r>
                      <a:endParaRPr lang="es-MX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( 20 , 40 )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60</a:t>
                      </a:r>
                      <a:endParaRPr lang="es-MX" sz="12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  <a:r>
                        <a:rPr lang="es-MX" sz="12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( 10 , 60 )</a:t>
                      </a:r>
                      <a:endParaRPr lang="es-MX" sz="12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55 CuadroTexto"/>
          <p:cNvSpPr txBox="1"/>
          <p:nvPr/>
        </p:nvSpPr>
        <p:spPr>
          <a:xfrm>
            <a:off x="1115616" y="1268760"/>
            <a:ext cx="3744416" cy="1600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600" dirty="0" smtClean="0"/>
              <a:t>Seguimos incrementando 20 unidades más del bien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“b”</a:t>
            </a:r>
            <a:r>
              <a:rPr lang="es-MX" dirty="0" smtClean="0"/>
              <a:t>,</a:t>
            </a:r>
            <a:r>
              <a:rPr lang="es-MX" sz="1600" dirty="0" smtClean="0"/>
              <a:t> comprando ahora 60. </a:t>
            </a:r>
          </a:p>
          <a:p>
            <a:endParaRPr lang="es-MX" sz="1600" dirty="0" smtClean="0"/>
          </a:p>
          <a:p>
            <a:r>
              <a:rPr lang="es-MX" sz="1600" dirty="0" smtClean="0"/>
              <a:t> Sustituimos los valores en la fórmula, lo que nos da un resultado de </a:t>
            </a:r>
          </a:p>
          <a:p>
            <a:r>
              <a:rPr lang="es-MX" sz="1600" dirty="0" err="1" smtClean="0"/>
              <a:t>Qa</a:t>
            </a:r>
            <a:r>
              <a:rPr lang="es-MX" sz="1600" dirty="0" smtClean="0"/>
              <a:t> = </a:t>
            </a:r>
            <a:r>
              <a:rPr lang="es-MX" sz="1600" b="1" dirty="0" smtClean="0"/>
              <a:t>10</a:t>
            </a:r>
            <a:r>
              <a:rPr lang="es-MX" sz="1600" dirty="0" smtClean="0"/>
              <a:t>.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2339752" y="4941168"/>
            <a:ext cx="129614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Y = 8,000</a:t>
            </a:r>
          </a:p>
          <a:p>
            <a:r>
              <a:rPr lang="es-MX" dirty="0" smtClean="0"/>
              <a:t>Pa = 200</a:t>
            </a:r>
          </a:p>
          <a:p>
            <a:r>
              <a:rPr lang="es-MX" dirty="0" smtClean="0"/>
              <a:t>Pb = 100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1043608" y="591071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Qa</a:t>
            </a:r>
            <a:r>
              <a:rPr lang="es-MX" sz="2000" b="1" dirty="0" smtClean="0"/>
              <a:t> = {y - (Pb)(</a:t>
            </a:r>
            <a:r>
              <a:rPr lang="es-MX" sz="2000" b="1" dirty="0" err="1" smtClean="0"/>
              <a:t>Qb</a:t>
            </a:r>
            <a:r>
              <a:rPr lang="es-MX" sz="2000" b="1" dirty="0" smtClean="0"/>
              <a:t>)} / Pa</a:t>
            </a:r>
            <a:endParaRPr lang="es-MX" sz="20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971600" y="393305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err="1" smtClean="0"/>
              <a:t>Qa</a:t>
            </a:r>
            <a:r>
              <a:rPr lang="es-MX" sz="2400" b="1" dirty="0" smtClean="0"/>
              <a:t> = {8,000 – (100)(</a:t>
            </a:r>
            <a:r>
              <a:rPr lang="es-MX" sz="2400" b="1" dirty="0" smtClean="0">
                <a:solidFill>
                  <a:srgbClr val="C00000"/>
                </a:solidFill>
              </a:rPr>
              <a:t>60</a:t>
            </a:r>
            <a:r>
              <a:rPr lang="es-MX" sz="2400" b="1" dirty="0" smtClean="0"/>
              <a:t>)} / 200</a:t>
            </a:r>
            <a:endParaRPr lang="es-MX" sz="2400" b="1" dirty="0"/>
          </a:p>
        </p:txBody>
      </p:sp>
      <p:cxnSp>
        <p:nvCxnSpPr>
          <p:cNvPr id="71" name="70 Conector recto de flecha"/>
          <p:cNvCxnSpPr/>
          <p:nvPr/>
        </p:nvCxnSpPr>
        <p:spPr>
          <a:xfrm rot="10800000" flipV="1">
            <a:off x="7524328" y="5157192"/>
            <a:ext cx="792088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>
            <a:off x="3923928" y="4365104"/>
            <a:ext cx="1728192" cy="1152128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CuadroTexto"/>
          <p:cNvSpPr txBox="1"/>
          <p:nvPr/>
        </p:nvSpPr>
        <p:spPr>
          <a:xfrm>
            <a:off x="5652120" y="260648"/>
            <a:ext cx="2736304" cy="24622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rgbClr val="C00000"/>
                </a:solidFill>
              </a:rPr>
              <a:t>Gráfica de restricción presupuestaria</a:t>
            </a:r>
            <a:endParaRPr lang="es-MX" sz="1000" dirty="0">
              <a:solidFill>
                <a:srgbClr val="C00000"/>
              </a:solidFill>
            </a:endParaRPr>
          </a:p>
        </p:txBody>
      </p:sp>
      <p:graphicFrame>
        <p:nvGraphicFramePr>
          <p:cNvPr id="78" name="1 Gráfico"/>
          <p:cNvGraphicFramePr/>
          <p:nvPr>
            <p:extLst>
              <p:ext uri="{D42A27DB-BD31-4B8C-83A1-F6EECF244321}">
                <p14:modId xmlns:p14="http://schemas.microsoft.com/office/powerpoint/2010/main" xmlns="" val="116345804"/>
              </p:ext>
            </p:extLst>
          </p:nvPr>
        </p:nvGraphicFramePr>
        <p:xfrm>
          <a:off x="5038725" y="476672"/>
          <a:ext cx="4105275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57 Elipse"/>
          <p:cNvSpPr/>
          <p:nvPr/>
        </p:nvSpPr>
        <p:spPr>
          <a:xfrm>
            <a:off x="6802164" y="3822948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60 Elipse"/>
          <p:cNvSpPr/>
          <p:nvPr/>
        </p:nvSpPr>
        <p:spPr>
          <a:xfrm>
            <a:off x="6427266" y="3176984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63 Elipse"/>
          <p:cNvSpPr/>
          <p:nvPr/>
        </p:nvSpPr>
        <p:spPr>
          <a:xfrm>
            <a:off x="6067226" y="2506613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65 Elipse"/>
          <p:cNvSpPr/>
          <p:nvPr/>
        </p:nvSpPr>
        <p:spPr>
          <a:xfrm>
            <a:off x="5773861" y="1863874"/>
            <a:ext cx="108000" cy="10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0" name="59 Conector recto de flecha"/>
          <p:cNvCxnSpPr/>
          <p:nvPr/>
        </p:nvCxnSpPr>
        <p:spPr>
          <a:xfrm rot="5400000">
            <a:off x="4173066" y="2161431"/>
            <a:ext cx="33131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10800000">
            <a:off x="5508104" y="1921024"/>
            <a:ext cx="30243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/>
          <p:nvPr/>
        </p:nvCxnSpPr>
        <p:spPr>
          <a:xfrm rot="5400000">
            <a:off x="5837473" y="698984"/>
            <a:ext cx="1224136" cy="100811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2288</Words>
  <Application>Microsoft Office PowerPoint</Application>
  <PresentationFormat>Presentación en pantalla (4:3)</PresentationFormat>
  <Paragraphs>793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Diapositiva 1</vt:lpstr>
      <vt:lpstr>Tabla de maximización de la utilidad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Company>CUCEA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212</cp:revision>
  <dcterms:created xsi:type="dcterms:W3CDTF">2011-06-28T23:31:10Z</dcterms:created>
  <dcterms:modified xsi:type="dcterms:W3CDTF">2015-06-08T17:33:46Z</dcterms:modified>
</cp:coreProperties>
</file>