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8"/>
  </p:notesMasterIdLst>
  <p:sldIdLst>
    <p:sldId id="260" r:id="rId2"/>
    <p:sldId id="282" r:id="rId3"/>
    <p:sldId id="283" r:id="rId4"/>
    <p:sldId id="289" r:id="rId5"/>
    <p:sldId id="274" r:id="rId6"/>
    <p:sldId id="284" r:id="rId7"/>
    <p:sldId id="285" r:id="rId8"/>
    <p:sldId id="290" r:id="rId9"/>
    <p:sldId id="275" r:id="rId10"/>
    <p:sldId id="287" r:id="rId11"/>
    <p:sldId id="276" r:id="rId12"/>
    <p:sldId id="286" r:id="rId13"/>
    <p:sldId id="291" r:id="rId14"/>
    <p:sldId id="266" r:id="rId15"/>
    <p:sldId id="292" r:id="rId16"/>
    <p:sldId id="293" r:id="rId17"/>
  </p:sldIdLst>
  <p:sldSz cx="9144000" cy="6858000" type="screen4x3"/>
  <p:notesSz cx="7086600" cy="93853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47427"/>
    <a:srgbClr val="E78C23"/>
    <a:srgbClr val="F6BF5F"/>
    <a:srgbClr val="154E40"/>
    <a:srgbClr val="EFA537"/>
    <a:srgbClr val="E78C24"/>
    <a:srgbClr val="F6BF61"/>
    <a:srgbClr val="A57626"/>
    <a:srgbClr val="865423"/>
    <a:srgbClr val="FFF5E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AF606853-7671-496A-8E4F-DF71F8EC918B}" styleName="Estilo oscuro 1 - Énfasis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206" autoAdjust="0"/>
    <p:restoredTop sz="81350" autoAdjust="0"/>
  </p:normalViewPr>
  <p:slideViewPr>
    <p:cSldViewPr>
      <p:cViewPr>
        <p:scale>
          <a:sx n="110" d="100"/>
          <a:sy n="110" d="100"/>
        </p:scale>
        <p:origin x="-204"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0225" cy="469900"/>
          </a:xfrm>
          <a:prstGeom prst="rect">
            <a:avLst/>
          </a:prstGeom>
        </p:spPr>
        <p:txBody>
          <a:bodyPr vert="horz" lIns="94119" tIns="47060" rIns="94119" bIns="47060" rtlCol="0"/>
          <a:lstStyle>
            <a:lvl1pPr algn="l" fontAlgn="auto">
              <a:spcBef>
                <a:spcPts val="0"/>
              </a:spcBef>
              <a:spcAft>
                <a:spcPts val="0"/>
              </a:spcAft>
              <a:defRPr sz="1200">
                <a:latin typeface="+mn-lt"/>
              </a:defRPr>
            </a:lvl1pPr>
          </a:lstStyle>
          <a:p>
            <a:pPr>
              <a:defRPr/>
            </a:pPr>
            <a:endParaRPr lang="es-ES"/>
          </a:p>
        </p:txBody>
      </p:sp>
      <p:sp>
        <p:nvSpPr>
          <p:cNvPr id="3" name="2 Marcador de fecha"/>
          <p:cNvSpPr>
            <a:spLocks noGrp="1"/>
          </p:cNvSpPr>
          <p:nvPr>
            <p:ph type="dt" idx="1"/>
          </p:nvPr>
        </p:nvSpPr>
        <p:spPr>
          <a:xfrm>
            <a:off x="4014788" y="0"/>
            <a:ext cx="3070225" cy="469900"/>
          </a:xfrm>
          <a:prstGeom prst="rect">
            <a:avLst/>
          </a:prstGeom>
        </p:spPr>
        <p:txBody>
          <a:bodyPr vert="horz" lIns="94119" tIns="47060" rIns="94119" bIns="47060" rtlCol="0"/>
          <a:lstStyle>
            <a:lvl1pPr algn="r" fontAlgn="auto">
              <a:spcBef>
                <a:spcPts val="0"/>
              </a:spcBef>
              <a:spcAft>
                <a:spcPts val="0"/>
              </a:spcAft>
              <a:defRPr sz="1200" smtClean="0">
                <a:latin typeface="+mn-lt"/>
              </a:defRPr>
            </a:lvl1pPr>
          </a:lstStyle>
          <a:p>
            <a:pPr>
              <a:defRPr/>
            </a:pPr>
            <a:fld id="{D36131F4-FFAD-4A1E-8514-5397041ADB60}" type="datetimeFigureOut">
              <a:rPr lang="es-ES"/>
              <a:pPr>
                <a:defRPr/>
              </a:pPr>
              <a:t>27/08/2015</a:t>
            </a:fld>
            <a:endParaRPr lang="es-ES"/>
          </a:p>
        </p:txBody>
      </p:sp>
      <p:sp>
        <p:nvSpPr>
          <p:cNvPr id="4" name="3 Marcador de imagen de diapositiva"/>
          <p:cNvSpPr>
            <a:spLocks noGrp="1" noRot="1" noChangeAspect="1"/>
          </p:cNvSpPr>
          <p:nvPr>
            <p:ph type="sldImg" idx="2"/>
          </p:nvPr>
        </p:nvSpPr>
        <p:spPr>
          <a:xfrm>
            <a:off x="1196975" y="703263"/>
            <a:ext cx="4692650" cy="3519487"/>
          </a:xfrm>
          <a:prstGeom prst="rect">
            <a:avLst/>
          </a:prstGeom>
          <a:noFill/>
          <a:ln w="12700">
            <a:solidFill>
              <a:prstClr val="black"/>
            </a:solidFill>
          </a:ln>
        </p:spPr>
        <p:txBody>
          <a:bodyPr vert="horz" lIns="94119" tIns="47060" rIns="94119" bIns="47060" rtlCol="0" anchor="ctr"/>
          <a:lstStyle/>
          <a:p>
            <a:pPr lvl="0"/>
            <a:endParaRPr lang="es-ES" noProof="0"/>
          </a:p>
        </p:txBody>
      </p:sp>
      <p:sp>
        <p:nvSpPr>
          <p:cNvPr id="5" name="4 Marcador de notas"/>
          <p:cNvSpPr>
            <a:spLocks noGrp="1"/>
          </p:cNvSpPr>
          <p:nvPr>
            <p:ph type="body" sz="quarter" idx="3"/>
          </p:nvPr>
        </p:nvSpPr>
        <p:spPr>
          <a:xfrm>
            <a:off x="708025" y="4457700"/>
            <a:ext cx="5670550" cy="4224338"/>
          </a:xfrm>
          <a:prstGeom prst="rect">
            <a:avLst/>
          </a:prstGeom>
        </p:spPr>
        <p:txBody>
          <a:bodyPr vert="horz" lIns="94119" tIns="47060" rIns="94119" bIns="4706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913813"/>
            <a:ext cx="3070225" cy="469900"/>
          </a:xfrm>
          <a:prstGeom prst="rect">
            <a:avLst/>
          </a:prstGeom>
        </p:spPr>
        <p:txBody>
          <a:bodyPr vert="horz" lIns="94119" tIns="47060" rIns="94119" bIns="47060" rtlCol="0" anchor="b"/>
          <a:lstStyle>
            <a:lvl1pPr algn="l" fontAlgn="auto">
              <a:spcBef>
                <a:spcPts val="0"/>
              </a:spcBef>
              <a:spcAft>
                <a:spcPts val="0"/>
              </a:spcAft>
              <a:defRPr sz="1200">
                <a:latin typeface="+mn-lt"/>
              </a:defRPr>
            </a:lvl1pPr>
          </a:lstStyle>
          <a:p>
            <a:pPr>
              <a:defRPr/>
            </a:pPr>
            <a:endParaRPr lang="es-ES"/>
          </a:p>
        </p:txBody>
      </p:sp>
      <p:sp>
        <p:nvSpPr>
          <p:cNvPr id="7" name="6 Marcador de número de diapositiva"/>
          <p:cNvSpPr>
            <a:spLocks noGrp="1"/>
          </p:cNvSpPr>
          <p:nvPr>
            <p:ph type="sldNum" sz="quarter" idx="5"/>
          </p:nvPr>
        </p:nvSpPr>
        <p:spPr>
          <a:xfrm>
            <a:off x="4014788" y="8913813"/>
            <a:ext cx="3070225" cy="469900"/>
          </a:xfrm>
          <a:prstGeom prst="rect">
            <a:avLst/>
          </a:prstGeom>
        </p:spPr>
        <p:txBody>
          <a:bodyPr vert="horz" lIns="94119" tIns="47060" rIns="94119" bIns="47060" rtlCol="0" anchor="b"/>
          <a:lstStyle>
            <a:lvl1pPr algn="r" fontAlgn="auto">
              <a:spcBef>
                <a:spcPts val="0"/>
              </a:spcBef>
              <a:spcAft>
                <a:spcPts val="0"/>
              </a:spcAft>
              <a:defRPr sz="1200" smtClean="0">
                <a:latin typeface="+mn-lt"/>
              </a:defRPr>
            </a:lvl1pPr>
          </a:lstStyle>
          <a:p>
            <a:pPr>
              <a:defRPr/>
            </a:pPr>
            <a:fld id="{A9D7D694-C61B-4FB6-BBF0-06BE017DB9EC}" type="slidenum">
              <a:rPr lang="es-ES"/>
              <a:pPr>
                <a:defRPr/>
              </a:pPr>
              <a:t>‹Nº›</a:t>
            </a:fld>
            <a:endParaRPr lang="es-ES"/>
          </a:p>
        </p:txBody>
      </p:sp>
    </p:spTree>
    <p:extLst>
      <p:ext uri="{BB962C8B-B14F-4D97-AF65-F5344CB8AC3E}">
        <p14:creationId xmlns="" xmlns:p14="http://schemas.microsoft.com/office/powerpoint/2010/main" val="30565773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61622469-2249-429D-AB24-73179950969F}" type="datetimeFigureOut">
              <a:rPr lang="es-ES"/>
              <a:pPr>
                <a:defRPr/>
              </a:pPr>
              <a:t>27/08/2015</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8289989-E723-479E-8C14-C17928F8B6B9}"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CF8EA6F6-97E1-46B5-A058-3DE3C9259D15}" type="datetimeFigureOut">
              <a:rPr lang="es-ES"/>
              <a:pPr>
                <a:defRPr/>
              </a:pPr>
              <a:t>27/08/2015</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C43DAE3-6279-4CF3-8086-D95113A15716}"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02152A97-0F2A-4C4D-8E04-8ADC6D416583}" type="datetimeFigureOut">
              <a:rPr lang="es-ES"/>
              <a:pPr>
                <a:defRPr/>
              </a:pPr>
              <a:t>27/08/2015</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5CC1BF49-62B1-4667-A9C6-BECA4591ADE4}" type="slidenum">
              <a:rPr lang="es-ES"/>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2136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Rectangle 7"/>
          <p:cNvSpPr>
            <a:spLocks noGrp="1" noChangeArrowheads="1"/>
          </p:cNvSpPr>
          <p:nvPr>
            <p:ph type="dt" sz="half" idx="10"/>
          </p:nvPr>
        </p:nvSpPr>
        <p:spPr/>
        <p:txBody>
          <a:bodyPr/>
          <a:lstStyle>
            <a:lvl1pPr>
              <a:defRPr/>
            </a:lvl1pPr>
          </a:lstStyle>
          <a:p>
            <a:pPr>
              <a:defRPr/>
            </a:pPr>
            <a:endParaRPr lang="es-ES"/>
          </a:p>
        </p:txBody>
      </p:sp>
      <p:sp>
        <p:nvSpPr>
          <p:cNvPr id="4" name="Rectangle 8"/>
          <p:cNvSpPr>
            <a:spLocks noGrp="1" noChangeArrowheads="1"/>
          </p:cNvSpPr>
          <p:nvPr>
            <p:ph type="ftr" sz="quarter" idx="11"/>
          </p:nvPr>
        </p:nvSpPr>
        <p:spPr/>
        <p:txBody>
          <a:bodyPr/>
          <a:lstStyle>
            <a:lvl1pPr>
              <a:defRPr/>
            </a:lvl1pPr>
          </a:lstStyle>
          <a:p>
            <a:pPr>
              <a:defRPr/>
            </a:pPr>
            <a:endParaRPr lang="es-ES"/>
          </a:p>
        </p:txBody>
      </p:sp>
      <p:sp>
        <p:nvSpPr>
          <p:cNvPr id="5" name="Rectangle 9"/>
          <p:cNvSpPr>
            <a:spLocks noGrp="1" noChangeArrowheads="1"/>
          </p:cNvSpPr>
          <p:nvPr>
            <p:ph type="sldNum" sz="quarter" idx="12"/>
          </p:nvPr>
        </p:nvSpPr>
        <p:spPr/>
        <p:txBody>
          <a:bodyPr/>
          <a:lstStyle>
            <a:lvl1pPr>
              <a:defRPr/>
            </a:lvl1pPr>
          </a:lstStyle>
          <a:p>
            <a:pPr>
              <a:defRPr/>
            </a:pPr>
            <a:fld id="{96F6D11D-F51D-433A-B9E9-8778A3D0E8BE}"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73E0916E-C656-466F-BD07-E28C4D3F9179}" type="datetimeFigureOut">
              <a:rPr lang="es-ES"/>
              <a:pPr>
                <a:defRPr/>
              </a:pPr>
              <a:t>27/08/2015</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79CD7D0-EB5E-4FEC-8A0C-A753069913CF}"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BE40FF7E-8B3D-4570-8836-1F9E76621452}" type="datetimeFigureOut">
              <a:rPr lang="es-ES"/>
              <a:pPr>
                <a:defRPr/>
              </a:pPr>
              <a:t>27/08/2015</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E9EAF40-14D5-4697-B2C6-2980F85AA87C}"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BECDF60C-46D2-43CE-87CB-E9DE9C23B34C}" type="datetimeFigureOut">
              <a:rPr lang="es-ES"/>
              <a:pPr>
                <a:defRPr/>
              </a:pPr>
              <a:t>27/08/2015</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BA4BA06D-18E7-4EAE-9BA2-2937817C6F51}"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1196DAFC-A57A-4EBC-BEEC-31689A0C7E1C}" type="datetimeFigureOut">
              <a:rPr lang="es-ES"/>
              <a:pPr>
                <a:defRPr/>
              </a:pPr>
              <a:t>27/08/2015</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01112342-080B-4EE7-B651-72873C629037}"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4530A325-196C-4F93-85D5-24BFBC532904}" type="datetimeFigureOut">
              <a:rPr lang="es-ES"/>
              <a:pPr>
                <a:defRPr/>
              </a:pPr>
              <a:t>27/08/2015</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31210922-65FB-42B0-ACCF-B3FD025A2DB6}"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9E922621-4593-4C34-9661-CD148D905926}" type="datetimeFigureOut">
              <a:rPr lang="es-ES"/>
              <a:pPr>
                <a:defRPr/>
              </a:pPr>
              <a:t>27/08/2015</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8F5087DA-C371-41F7-84AE-C15158A80FC0}"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F18E0C2-DA42-4CF4-8BF1-3A0894F2DFEA}" type="datetimeFigureOut">
              <a:rPr lang="es-ES"/>
              <a:pPr>
                <a:defRPr/>
              </a:pPr>
              <a:t>27/08/2015</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BA2A0921-1732-4DDC-9CC1-B856F4ACFB87}"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06473B07-082C-4043-A308-82A2F533F582}" type="datetimeFigureOut">
              <a:rPr lang="es-ES"/>
              <a:pPr>
                <a:defRPr/>
              </a:pPr>
              <a:t>27/08/2015</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45331308-CFFB-494B-BD7F-3E67E9150A78}"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weave">
          <a:fgClr>
            <a:srgbClr val="E3C474"/>
          </a:fgClr>
          <a:bgClr>
            <a:srgbClr val="FFF5E6"/>
          </a:bgClr>
        </a:patt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5B2139C-86FD-4EFC-854E-FA4AC7F85A99}" type="datetimeFigureOut">
              <a:rPr lang="es-ES"/>
              <a:pPr>
                <a:defRPr/>
              </a:pPr>
              <a:t>27/08/2015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A92D6D39-8BA4-4A89-8C49-FA857161FB8B}"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38" r:id="rId1"/>
    <p:sldLayoutId id="2147483737" r:id="rId2"/>
    <p:sldLayoutId id="2147483736" r:id="rId3"/>
    <p:sldLayoutId id="2147483735" r:id="rId4"/>
    <p:sldLayoutId id="2147483734" r:id="rId5"/>
    <p:sldLayoutId id="2147483733" r:id="rId6"/>
    <p:sldLayoutId id="2147483732" r:id="rId7"/>
    <p:sldLayoutId id="2147483731" r:id="rId8"/>
    <p:sldLayoutId id="2147483730" r:id="rId9"/>
    <p:sldLayoutId id="2147483729" r:id="rId10"/>
    <p:sldLayoutId id="2147483728" r:id="rId11"/>
    <p:sldLayoutId id="2147483739"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2060848"/>
            <a:ext cx="9144000" cy="2808312"/>
          </a:xfrm>
          <a:prstGeom prst="rect">
            <a:avLst/>
          </a:prstGeom>
          <a:solidFill>
            <a:srgbClr val="9C4A0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5361" name="Rectangle 2"/>
          <p:cNvSpPr>
            <a:spLocks noGrp="1" noChangeArrowheads="1"/>
          </p:cNvSpPr>
          <p:nvPr>
            <p:ph type="ctrTitle"/>
          </p:nvPr>
        </p:nvSpPr>
        <p:spPr>
          <a:xfrm>
            <a:off x="272088" y="2276872"/>
            <a:ext cx="8871912" cy="1944216"/>
          </a:xfrm>
        </p:spPr>
        <p:txBody>
          <a:bodyPr/>
          <a:lstStyle/>
          <a:p>
            <a:r>
              <a:rPr lang="es-MX" dirty="0" smtClean="0">
                <a:solidFill>
                  <a:schemeClr val="bg1"/>
                </a:solidFill>
              </a:rPr>
              <a:t/>
            </a:r>
            <a:br>
              <a:rPr lang="es-MX" dirty="0" smtClean="0">
                <a:solidFill>
                  <a:schemeClr val="bg1"/>
                </a:solidFill>
              </a:rPr>
            </a:br>
            <a:r>
              <a:rPr lang="es-MX" dirty="0" smtClean="0">
                <a:solidFill>
                  <a:schemeClr val="bg1"/>
                </a:solidFill>
              </a:rPr>
              <a:t>Diagrama de flujo del proceso de construcción del </a:t>
            </a:r>
            <a:r>
              <a:rPr lang="es-MX" dirty="0" smtClean="0">
                <a:solidFill>
                  <a:schemeClr val="bg1"/>
                </a:solidFill>
              </a:rPr>
              <a:t>protocolo</a:t>
            </a:r>
            <a:br>
              <a:rPr lang="es-MX" dirty="0" smtClean="0">
                <a:solidFill>
                  <a:schemeClr val="bg1"/>
                </a:solidFill>
              </a:rPr>
            </a:br>
            <a:r>
              <a:rPr lang="es-MX" b="1" dirty="0" smtClean="0"/>
              <a:t>(ejemplo)</a:t>
            </a:r>
            <a:endParaRPr lang="es-ES"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3068960"/>
            <a:ext cx="9144000" cy="792088"/>
          </a:xfrm>
          <a:prstGeom prst="rect">
            <a:avLst/>
          </a:prstGeom>
          <a:solidFill>
            <a:srgbClr val="9C4A0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1 Marcador de contenido"/>
          <p:cNvSpPr>
            <a:spLocks noGrp="1"/>
          </p:cNvSpPr>
          <p:nvPr>
            <p:ph/>
          </p:nvPr>
        </p:nvSpPr>
        <p:spPr>
          <a:xfrm>
            <a:off x="467544" y="3068960"/>
            <a:ext cx="8229600" cy="792088"/>
          </a:xfrm>
        </p:spPr>
        <p:txBody>
          <a:bodyPr/>
          <a:lstStyle/>
          <a:p>
            <a:pPr marL="0" indent="0" algn="ctr">
              <a:buNone/>
            </a:pPr>
            <a:r>
              <a:rPr lang="es-MX" sz="4000" dirty="0" smtClean="0">
                <a:solidFill>
                  <a:srgbClr val="FFFFFF"/>
                </a:solidFill>
              </a:rPr>
              <a:t>El </a:t>
            </a:r>
            <a:r>
              <a:rPr lang="es-MX" sz="4000" dirty="0" smtClean="0">
                <a:solidFill>
                  <a:srgbClr val="FFFFFF"/>
                </a:solidFill>
              </a:rPr>
              <a:t>contenido: </a:t>
            </a:r>
            <a:endParaRPr lang="es-MX" sz="4000" dirty="0">
              <a:solidFill>
                <a:srgbClr val="FFFFFF"/>
              </a:solidFill>
            </a:endParaRPr>
          </a:p>
        </p:txBody>
      </p:sp>
    </p:spTree>
    <p:extLst>
      <p:ext uri="{BB962C8B-B14F-4D97-AF65-F5344CB8AC3E}">
        <p14:creationId xmlns="" xmlns:p14="http://schemas.microsoft.com/office/powerpoint/2010/main" val="2984413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1908175" y="908050"/>
            <a:ext cx="2159000" cy="217488"/>
          </a:xfrm>
          <a:prstGeom prst="rect">
            <a:avLst/>
          </a:prstGeom>
          <a:noFill/>
          <a:ln>
            <a:solidFill>
              <a:srgbClr val="8654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es-MX" sz="1400" b="1" dirty="0">
                <a:solidFill>
                  <a:srgbClr val="E78C23"/>
                </a:solidFill>
              </a:rPr>
              <a:t>Objetivos: </a:t>
            </a:r>
            <a:r>
              <a:rPr lang="es-MX" sz="1400" b="1" dirty="0" smtClean="0">
                <a:solidFill>
                  <a:srgbClr val="154E40"/>
                </a:solidFill>
              </a:rPr>
              <a:t>¿para </a:t>
            </a:r>
            <a:r>
              <a:rPr lang="es-MX" sz="1400" b="1" dirty="0">
                <a:solidFill>
                  <a:srgbClr val="154E40"/>
                </a:solidFill>
              </a:rPr>
              <a:t>qué?</a:t>
            </a:r>
            <a:r>
              <a:rPr lang="es-MX" sz="1400" b="1" dirty="0">
                <a:solidFill>
                  <a:srgbClr val="E78C23"/>
                </a:solidFill>
              </a:rPr>
              <a:t>  </a:t>
            </a:r>
            <a:endParaRPr lang="es-ES" sz="1400" b="1" dirty="0">
              <a:solidFill>
                <a:srgbClr val="E78C23"/>
              </a:solidFill>
            </a:endParaRPr>
          </a:p>
        </p:txBody>
      </p:sp>
      <p:sp>
        <p:nvSpPr>
          <p:cNvPr id="10" name="9 Rectángulo"/>
          <p:cNvSpPr/>
          <p:nvPr/>
        </p:nvSpPr>
        <p:spPr>
          <a:xfrm>
            <a:off x="900113" y="1268413"/>
            <a:ext cx="2376487" cy="215900"/>
          </a:xfrm>
          <a:prstGeom prst="rect">
            <a:avLst/>
          </a:prstGeom>
          <a:noFill/>
          <a:ln>
            <a:solidFill>
              <a:srgbClr val="8654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400" b="1" dirty="0">
                <a:solidFill>
                  <a:srgbClr val="E78C23"/>
                </a:solidFill>
              </a:rPr>
              <a:t>Justificación</a:t>
            </a:r>
            <a:r>
              <a:rPr lang="es-MX" sz="1400" dirty="0">
                <a:solidFill>
                  <a:srgbClr val="E78C23"/>
                </a:solidFill>
              </a:rPr>
              <a:t>: </a:t>
            </a:r>
            <a:r>
              <a:rPr lang="es-MX" sz="1400" b="1" dirty="0" smtClean="0">
                <a:solidFill>
                  <a:srgbClr val="154E40"/>
                </a:solidFill>
              </a:rPr>
              <a:t>¿por qué?  </a:t>
            </a:r>
            <a:endParaRPr lang="es-ES" sz="1400" b="1" dirty="0">
              <a:solidFill>
                <a:srgbClr val="154E40"/>
              </a:solidFill>
            </a:endParaRPr>
          </a:p>
        </p:txBody>
      </p:sp>
      <p:cxnSp>
        <p:nvCxnSpPr>
          <p:cNvPr id="99" name="98 Conector recto"/>
          <p:cNvCxnSpPr/>
          <p:nvPr/>
        </p:nvCxnSpPr>
        <p:spPr>
          <a:xfrm>
            <a:off x="144463" y="2133600"/>
            <a:ext cx="8820150" cy="0"/>
          </a:xfrm>
          <a:prstGeom prst="line">
            <a:avLst/>
          </a:prstGeom>
          <a:ln>
            <a:solidFill>
              <a:srgbClr val="865423"/>
            </a:solidFill>
          </a:ln>
        </p:spPr>
        <p:style>
          <a:lnRef idx="3">
            <a:schemeClr val="dk1"/>
          </a:lnRef>
          <a:fillRef idx="0">
            <a:schemeClr val="dk1"/>
          </a:fillRef>
          <a:effectRef idx="2">
            <a:schemeClr val="dk1"/>
          </a:effectRef>
          <a:fontRef idx="minor">
            <a:schemeClr val="tx1"/>
          </a:fontRef>
        </p:style>
      </p:cxnSp>
      <p:grpSp>
        <p:nvGrpSpPr>
          <p:cNvPr id="34821" name="89 Grupo"/>
          <p:cNvGrpSpPr>
            <a:grpSpLocks/>
          </p:cNvGrpSpPr>
          <p:nvPr/>
        </p:nvGrpSpPr>
        <p:grpSpPr bwMode="auto">
          <a:xfrm>
            <a:off x="179388" y="188913"/>
            <a:ext cx="6696868" cy="6480175"/>
            <a:chOff x="179512" y="188640"/>
            <a:chExt cx="3652494" cy="6480720"/>
          </a:xfrm>
        </p:grpSpPr>
        <p:sp>
          <p:nvSpPr>
            <p:cNvPr id="38" name="37 Rectángulo"/>
            <p:cNvSpPr/>
            <p:nvPr/>
          </p:nvSpPr>
          <p:spPr>
            <a:xfrm>
              <a:off x="467832" y="5877130"/>
              <a:ext cx="2232104" cy="528682"/>
            </a:xfrm>
            <a:prstGeom prst="rect">
              <a:avLst/>
            </a:prstGeom>
            <a:solidFill>
              <a:srgbClr val="A474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sz="1400" dirty="0">
                  <a:solidFill>
                    <a:srgbClr val="FFFFFF"/>
                  </a:solidFill>
                </a:rPr>
                <a:t> </a:t>
              </a:r>
              <a:r>
                <a:rPr lang="es-MX" sz="1400" b="1" dirty="0">
                  <a:solidFill>
                    <a:srgbClr val="FFFFFF"/>
                  </a:solidFill>
                </a:rPr>
                <a:t>Anexos</a:t>
              </a:r>
              <a:r>
                <a:rPr lang="es-MX" sz="1400" dirty="0">
                  <a:solidFill>
                    <a:srgbClr val="FFFFFF"/>
                  </a:solidFill>
                </a:rPr>
                <a:t> : </a:t>
              </a:r>
              <a:r>
                <a:rPr lang="es-MX" sz="1400" dirty="0" smtClean="0">
                  <a:solidFill>
                    <a:srgbClr val="FFFFFF"/>
                  </a:solidFill>
                </a:rPr>
                <a:t>glosarios</a:t>
              </a:r>
              <a:r>
                <a:rPr lang="es-MX" sz="1400" dirty="0">
                  <a:solidFill>
                    <a:srgbClr val="FFFFFF"/>
                  </a:solidFill>
                </a:rPr>
                <a:t>, </a:t>
              </a:r>
              <a:r>
                <a:rPr lang="es-MX" sz="1400" dirty="0" smtClean="0">
                  <a:solidFill>
                    <a:srgbClr val="FFFFFF"/>
                  </a:solidFill>
                </a:rPr>
                <a:t>mapas</a:t>
              </a:r>
              <a:r>
                <a:rPr lang="es-MX" sz="1400" dirty="0">
                  <a:solidFill>
                    <a:srgbClr val="FFFFFF"/>
                  </a:solidFill>
                </a:rPr>
                <a:t>, </a:t>
              </a:r>
              <a:r>
                <a:rPr lang="es-MX" sz="1400" dirty="0" smtClean="0">
                  <a:solidFill>
                    <a:srgbClr val="FFFFFF"/>
                  </a:solidFill>
                </a:rPr>
                <a:t>tablas</a:t>
              </a:r>
              <a:r>
                <a:rPr lang="es-MX" sz="1400" dirty="0">
                  <a:solidFill>
                    <a:srgbClr val="FFFFFF"/>
                  </a:solidFill>
                </a:rPr>
                <a:t>, gráficas</a:t>
              </a:r>
              <a:endParaRPr lang="es-ES" sz="1400" dirty="0">
                <a:solidFill>
                  <a:srgbClr val="FFFFFF"/>
                </a:solidFill>
              </a:endParaRPr>
            </a:p>
          </p:txBody>
        </p:sp>
        <p:sp>
          <p:nvSpPr>
            <p:cNvPr id="39" name="38 Rectángulo"/>
            <p:cNvSpPr/>
            <p:nvPr/>
          </p:nvSpPr>
          <p:spPr>
            <a:xfrm>
              <a:off x="467832" y="4221229"/>
              <a:ext cx="1583599" cy="1517778"/>
            </a:xfrm>
            <a:prstGeom prst="rect">
              <a:avLst/>
            </a:prstGeom>
            <a:solidFill>
              <a:srgbClr val="A474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sz="1400" dirty="0">
                  <a:solidFill>
                    <a:schemeClr val="tx1"/>
                  </a:solidFill>
                </a:rPr>
                <a:t> </a:t>
              </a:r>
              <a:r>
                <a:rPr lang="es-MX" sz="1400" b="1" dirty="0">
                  <a:solidFill>
                    <a:srgbClr val="FFFFFF"/>
                  </a:solidFill>
                </a:rPr>
                <a:t>Referencias: </a:t>
              </a:r>
            </a:p>
            <a:p>
              <a:pPr marL="185738" lvl="1" fontAlgn="auto">
                <a:spcBef>
                  <a:spcPts val="0"/>
                </a:spcBef>
                <a:spcAft>
                  <a:spcPts val="0"/>
                </a:spcAft>
                <a:buFont typeface="Arial" pitchFamily="34" charset="0"/>
                <a:buChar char="•"/>
                <a:defRPr/>
              </a:pPr>
              <a:r>
                <a:rPr lang="es-MX" sz="1400" dirty="0">
                  <a:solidFill>
                    <a:schemeClr val="bg1"/>
                  </a:solidFill>
                </a:rPr>
                <a:t>Bibliografía</a:t>
              </a:r>
            </a:p>
            <a:p>
              <a:pPr marL="185738" lvl="1" fontAlgn="auto">
                <a:spcBef>
                  <a:spcPts val="0"/>
                </a:spcBef>
                <a:spcAft>
                  <a:spcPts val="0"/>
                </a:spcAft>
                <a:buFont typeface="Arial" pitchFamily="34" charset="0"/>
                <a:buChar char="•"/>
                <a:defRPr/>
              </a:pPr>
              <a:r>
                <a:rPr lang="es-MX" sz="1400" dirty="0" err="1">
                  <a:solidFill>
                    <a:schemeClr val="bg1"/>
                  </a:solidFill>
                </a:rPr>
                <a:t>Hemerografía</a:t>
              </a:r>
              <a:endParaRPr lang="es-MX" sz="1400" dirty="0">
                <a:solidFill>
                  <a:schemeClr val="bg1"/>
                </a:solidFill>
              </a:endParaRPr>
            </a:p>
            <a:p>
              <a:pPr marL="185738" lvl="1" fontAlgn="auto">
                <a:spcBef>
                  <a:spcPts val="0"/>
                </a:spcBef>
                <a:spcAft>
                  <a:spcPts val="0"/>
                </a:spcAft>
                <a:buFont typeface="Arial" pitchFamily="34" charset="0"/>
                <a:buChar char="•"/>
                <a:defRPr/>
              </a:pPr>
              <a:r>
                <a:rPr lang="es-MX" sz="1400" dirty="0" err="1">
                  <a:solidFill>
                    <a:schemeClr val="bg1"/>
                  </a:solidFill>
                </a:rPr>
                <a:t>Webgrafía</a:t>
              </a:r>
              <a:r>
                <a:rPr lang="es-MX" sz="1400" dirty="0">
                  <a:solidFill>
                    <a:schemeClr val="bg1"/>
                  </a:solidFill>
                </a:rPr>
                <a:t> </a:t>
              </a:r>
            </a:p>
            <a:p>
              <a:pPr marL="185738" lvl="1" fontAlgn="auto">
                <a:spcBef>
                  <a:spcPts val="0"/>
                </a:spcBef>
                <a:spcAft>
                  <a:spcPts val="0"/>
                </a:spcAft>
                <a:buFont typeface="Arial" pitchFamily="34" charset="0"/>
                <a:buChar char="•"/>
                <a:defRPr/>
              </a:pPr>
              <a:r>
                <a:rPr lang="es-MX" sz="1400" dirty="0">
                  <a:solidFill>
                    <a:schemeClr val="bg1"/>
                  </a:solidFill>
                </a:rPr>
                <a:t>Documentales</a:t>
              </a:r>
            </a:p>
            <a:p>
              <a:pPr marL="185738" lvl="1" fontAlgn="auto">
                <a:spcBef>
                  <a:spcPts val="0"/>
                </a:spcBef>
                <a:spcAft>
                  <a:spcPts val="0"/>
                </a:spcAft>
                <a:buFont typeface="Arial" pitchFamily="34" charset="0"/>
                <a:buChar char="•"/>
                <a:defRPr/>
              </a:pPr>
              <a:r>
                <a:rPr lang="es-MX" sz="1400" dirty="0">
                  <a:solidFill>
                    <a:schemeClr val="bg1"/>
                  </a:solidFill>
                </a:rPr>
                <a:t>Electrónicas </a:t>
              </a:r>
            </a:p>
            <a:p>
              <a:pPr marL="185738" lvl="1" fontAlgn="auto">
                <a:spcBef>
                  <a:spcPts val="0"/>
                </a:spcBef>
                <a:spcAft>
                  <a:spcPts val="0"/>
                </a:spcAft>
                <a:buFont typeface="Arial" pitchFamily="34" charset="0"/>
                <a:buChar char="•"/>
                <a:defRPr/>
              </a:pPr>
              <a:r>
                <a:rPr lang="es-MX" sz="1400" dirty="0">
                  <a:solidFill>
                    <a:schemeClr val="bg1"/>
                  </a:solidFill>
                </a:rPr>
                <a:t>Orales </a:t>
              </a:r>
              <a:endParaRPr lang="es-ES" sz="1400" dirty="0">
                <a:solidFill>
                  <a:schemeClr val="bg1"/>
                </a:solidFill>
              </a:endParaRPr>
            </a:p>
          </p:txBody>
        </p:sp>
        <p:sp>
          <p:nvSpPr>
            <p:cNvPr id="45" name="44 Rectángulo"/>
            <p:cNvSpPr/>
            <p:nvPr/>
          </p:nvSpPr>
          <p:spPr>
            <a:xfrm>
              <a:off x="467832" y="2276378"/>
              <a:ext cx="1800056" cy="792230"/>
            </a:xfrm>
            <a:prstGeom prst="rect">
              <a:avLst/>
            </a:prstGeom>
            <a:solidFill>
              <a:srgbClr val="A474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400" dirty="0">
                  <a:solidFill>
                    <a:srgbClr val="FFFFFF"/>
                  </a:solidFill>
                </a:rPr>
                <a:t> </a:t>
              </a:r>
              <a:r>
                <a:rPr lang="es-MX" sz="1400" b="1" dirty="0">
                  <a:solidFill>
                    <a:srgbClr val="FFFFFF"/>
                  </a:solidFill>
                </a:rPr>
                <a:t>Marco de referencia:</a:t>
              </a:r>
            </a:p>
            <a:p>
              <a:pPr fontAlgn="auto">
                <a:spcBef>
                  <a:spcPts val="0"/>
                </a:spcBef>
                <a:spcAft>
                  <a:spcPts val="0"/>
                </a:spcAft>
                <a:buFont typeface="Arial" pitchFamily="34" charset="0"/>
                <a:buChar char="•"/>
                <a:defRPr/>
              </a:pPr>
              <a:r>
                <a:rPr lang="es-MX" sz="1400" dirty="0">
                  <a:solidFill>
                    <a:srgbClr val="FFFFFF"/>
                  </a:solidFill>
                </a:rPr>
                <a:t>M. </a:t>
              </a:r>
              <a:r>
                <a:rPr lang="es-MX" sz="1400" dirty="0" smtClean="0">
                  <a:solidFill>
                    <a:srgbClr val="FFFFFF"/>
                  </a:solidFill>
                </a:rPr>
                <a:t>teórico </a:t>
              </a:r>
              <a:endParaRPr lang="es-MX" sz="1400" dirty="0">
                <a:solidFill>
                  <a:srgbClr val="FFFFFF"/>
                </a:solidFill>
              </a:endParaRPr>
            </a:p>
            <a:p>
              <a:pPr fontAlgn="auto">
                <a:spcBef>
                  <a:spcPts val="0"/>
                </a:spcBef>
                <a:spcAft>
                  <a:spcPts val="0"/>
                </a:spcAft>
                <a:buFont typeface="Arial" pitchFamily="34" charset="0"/>
                <a:buChar char="•"/>
                <a:defRPr/>
              </a:pPr>
              <a:r>
                <a:rPr lang="es-MX" sz="1400" dirty="0">
                  <a:solidFill>
                    <a:srgbClr val="FFFFFF"/>
                  </a:solidFill>
                </a:rPr>
                <a:t>M. </a:t>
              </a:r>
              <a:r>
                <a:rPr lang="es-MX" sz="1400" dirty="0" smtClean="0">
                  <a:solidFill>
                    <a:srgbClr val="FFFFFF"/>
                  </a:solidFill>
                </a:rPr>
                <a:t>conceptual</a:t>
              </a:r>
              <a:endParaRPr lang="es-ES" sz="1400" dirty="0">
                <a:solidFill>
                  <a:srgbClr val="FFFFFF"/>
                </a:solidFill>
              </a:endParaRPr>
            </a:p>
          </p:txBody>
        </p:sp>
        <p:sp>
          <p:nvSpPr>
            <p:cNvPr id="46" name="45 Rectángulo"/>
            <p:cNvSpPr/>
            <p:nvPr/>
          </p:nvSpPr>
          <p:spPr>
            <a:xfrm>
              <a:off x="539696" y="1628623"/>
              <a:ext cx="1439871" cy="276248"/>
            </a:xfrm>
            <a:prstGeom prst="rect">
              <a:avLst/>
            </a:prstGeom>
            <a:solidFill>
              <a:srgbClr val="E78C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b="1" dirty="0">
                  <a:solidFill>
                    <a:srgbClr val="FFFFFF"/>
                  </a:solidFill>
                </a:rPr>
                <a:t>Introducción  </a:t>
              </a:r>
              <a:endParaRPr lang="es-ES" b="1" dirty="0">
                <a:solidFill>
                  <a:srgbClr val="FFFFFF"/>
                </a:solidFill>
              </a:endParaRPr>
            </a:p>
          </p:txBody>
        </p:sp>
        <p:sp>
          <p:nvSpPr>
            <p:cNvPr id="47" name="46 Rectángulo"/>
            <p:cNvSpPr/>
            <p:nvPr/>
          </p:nvSpPr>
          <p:spPr>
            <a:xfrm>
              <a:off x="323239" y="764950"/>
              <a:ext cx="720369" cy="276248"/>
            </a:xfrm>
            <a:prstGeom prst="rect">
              <a:avLst/>
            </a:prstGeom>
            <a:solidFill>
              <a:srgbClr val="E78C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b="1" dirty="0">
                  <a:solidFill>
                    <a:srgbClr val="FFFFFF"/>
                  </a:solidFill>
                </a:rPr>
                <a:t>Tema</a:t>
              </a:r>
              <a:endParaRPr lang="es-ES" b="1" dirty="0">
                <a:solidFill>
                  <a:srgbClr val="FFFFFF"/>
                </a:solidFill>
              </a:endParaRPr>
            </a:p>
          </p:txBody>
        </p:sp>
        <p:sp>
          <p:nvSpPr>
            <p:cNvPr id="33" name="32 Rectángulo"/>
            <p:cNvSpPr/>
            <p:nvPr/>
          </p:nvSpPr>
          <p:spPr>
            <a:xfrm>
              <a:off x="1979568" y="1125344"/>
              <a:ext cx="1296144" cy="292125"/>
            </a:xfrm>
            <a:prstGeom prst="rect">
              <a:avLst/>
            </a:prstGeom>
            <a:solidFill>
              <a:srgbClr val="E78C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dirty="0">
                  <a:solidFill>
                    <a:srgbClr val="FFFFFF"/>
                  </a:solidFill>
                </a:rPr>
                <a:t>Preguntas  </a:t>
              </a:r>
              <a:endParaRPr lang="es-ES" dirty="0">
                <a:solidFill>
                  <a:srgbClr val="FFFFFF"/>
                </a:solidFill>
              </a:endParaRPr>
            </a:p>
          </p:txBody>
        </p:sp>
        <p:sp>
          <p:nvSpPr>
            <p:cNvPr id="34" name="33 Rectángulo"/>
            <p:cNvSpPr/>
            <p:nvPr/>
          </p:nvSpPr>
          <p:spPr>
            <a:xfrm>
              <a:off x="1593422" y="260083"/>
              <a:ext cx="1178378" cy="360393"/>
            </a:xfrm>
            <a:prstGeom prst="rect">
              <a:avLst/>
            </a:prstGeom>
            <a:solidFill>
              <a:srgbClr val="E78C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600" dirty="0">
                  <a:solidFill>
                    <a:srgbClr val="FFFFFF"/>
                  </a:solidFill>
                </a:rPr>
                <a:t> Antecedentes</a:t>
              </a:r>
              <a:endParaRPr lang="es-ES" sz="1600" dirty="0">
                <a:solidFill>
                  <a:srgbClr val="FFFFFF"/>
                </a:solidFill>
              </a:endParaRPr>
            </a:p>
          </p:txBody>
        </p:sp>
        <p:sp>
          <p:nvSpPr>
            <p:cNvPr id="9" name="8 Rectángulo"/>
            <p:cNvSpPr/>
            <p:nvPr/>
          </p:nvSpPr>
          <p:spPr>
            <a:xfrm>
              <a:off x="2267888" y="1557180"/>
              <a:ext cx="1564118" cy="360392"/>
            </a:xfrm>
            <a:prstGeom prst="rect">
              <a:avLst/>
            </a:prstGeom>
            <a:solidFill>
              <a:srgbClr val="8654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s-MX" dirty="0">
                  <a:solidFill>
                    <a:srgbClr val="FFFFFF"/>
                  </a:solidFill>
                </a:rPr>
                <a:t>Hipótesis: posible solución  </a:t>
              </a:r>
              <a:endParaRPr lang="es-ES" dirty="0">
                <a:solidFill>
                  <a:srgbClr val="FFFFFF"/>
                </a:solidFill>
              </a:endParaRPr>
            </a:p>
          </p:txBody>
        </p:sp>
        <p:sp>
          <p:nvSpPr>
            <p:cNvPr id="54" name="53 Rectángulo"/>
            <p:cNvSpPr/>
            <p:nvPr/>
          </p:nvSpPr>
          <p:spPr>
            <a:xfrm>
              <a:off x="467832" y="3789393"/>
              <a:ext cx="2015647" cy="287361"/>
            </a:xfrm>
            <a:prstGeom prst="rect">
              <a:avLst/>
            </a:prstGeom>
            <a:solidFill>
              <a:srgbClr val="E78C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200" dirty="0">
                  <a:solidFill>
                    <a:srgbClr val="FFFFFF"/>
                  </a:solidFill>
                </a:rPr>
                <a:t>Diseño experimental: </a:t>
              </a:r>
              <a:r>
                <a:rPr lang="es-MX" sz="1200" b="1" dirty="0" smtClean="0">
                  <a:solidFill>
                    <a:srgbClr val="154E40"/>
                  </a:solidFill>
                </a:rPr>
                <a:t>¿cómo</a:t>
              </a:r>
              <a:r>
                <a:rPr lang="es-MX" sz="1200" b="1" dirty="0">
                  <a:solidFill>
                    <a:srgbClr val="154E40"/>
                  </a:solidFill>
                </a:rPr>
                <a:t>?</a:t>
              </a:r>
              <a:endParaRPr lang="es-ES" sz="1200" b="1" dirty="0">
                <a:solidFill>
                  <a:srgbClr val="154E40"/>
                </a:solidFill>
              </a:endParaRPr>
            </a:p>
          </p:txBody>
        </p:sp>
        <p:sp>
          <p:nvSpPr>
            <p:cNvPr id="74" name="73 Flecha abajo"/>
            <p:cNvSpPr/>
            <p:nvPr/>
          </p:nvSpPr>
          <p:spPr>
            <a:xfrm>
              <a:off x="2196024" y="620476"/>
              <a:ext cx="143727" cy="360392"/>
            </a:xfrm>
            <a:prstGeom prst="down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84" name="83 Flecha arriba"/>
            <p:cNvSpPr/>
            <p:nvPr/>
          </p:nvSpPr>
          <p:spPr>
            <a:xfrm>
              <a:off x="251375" y="1196787"/>
              <a:ext cx="144593" cy="5401129"/>
            </a:xfrm>
            <a:prstGeom prst="up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91" name="90 Flecha derecha"/>
            <p:cNvSpPr/>
            <p:nvPr/>
          </p:nvSpPr>
          <p:spPr>
            <a:xfrm rot="16200000">
              <a:off x="2267200" y="836335"/>
              <a:ext cx="433424" cy="144593"/>
            </a:xfrm>
            <a:prstGeom prst="right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93" name="92 Rectángulo"/>
            <p:cNvSpPr/>
            <p:nvPr/>
          </p:nvSpPr>
          <p:spPr>
            <a:xfrm>
              <a:off x="179512" y="188640"/>
              <a:ext cx="2664152" cy="6480720"/>
            </a:xfrm>
            <a:prstGeom prst="rect">
              <a:avLst/>
            </a:prstGeom>
            <a:noFill/>
            <a:ln>
              <a:solidFill>
                <a:srgbClr val="154E4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97" name="96 Rectángulo"/>
            <p:cNvSpPr/>
            <p:nvPr/>
          </p:nvSpPr>
          <p:spPr>
            <a:xfrm>
              <a:off x="467832" y="3357556"/>
              <a:ext cx="1800056" cy="287361"/>
            </a:xfrm>
            <a:prstGeom prst="rect">
              <a:avLst/>
            </a:prstGeom>
            <a:solidFill>
              <a:srgbClr val="A474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400" b="1" dirty="0">
                  <a:solidFill>
                    <a:srgbClr val="FFFFFF"/>
                  </a:solidFill>
                </a:rPr>
                <a:t>Marco metodológico</a:t>
              </a:r>
              <a:endParaRPr lang="es-ES" sz="1400" dirty="0">
                <a:solidFill>
                  <a:srgbClr val="FFFFFF"/>
                </a:solidFill>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2780928"/>
            <a:ext cx="9144000" cy="864096"/>
          </a:xfrm>
          <a:prstGeom prst="rect">
            <a:avLst/>
          </a:prstGeom>
          <a:solidFill>
            <a:srgbClr val="9C4A0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1 Marcador de contenido"/>
          <p:cNvSpPr>
            <a:spLocks noGrp="1"/>
          </p:cNvSpPr>
          <p:nvPr>
            <p:ph/>
          </p:nvPr>
        </p:nvSpPr>
        <p:spPr/>
        <p:txBody>
          <a:bodyPr anchor="ctr"/>
          <a:lstStyle/>
          <a:p>
            <a:pPr marL="0" indent="0" algn="ctr">
              <a:buNone/>
            </a:pPr>
            <a:r>
              <a:rPr lang="es-MX" sz="4000" dirty="0" smtClean="0">
                <a:solidFill>
                  <a:srgbClr val="FFFFFF"/>
                </a:solidFill>
                <a:cs typeface="Aharoni" panose="02010803020104030203" pitchFamily="2" charset="-79"/>
              </a:rPr>
              <a:t>El </a:t>
            </a:r>
            <a:r>
              <a:rPr lang="es-MX" sz="4000" dirty="0" smtClean="0">
                <a:solidFill>
                  <a:srgbClr val="FFFFFF"/>
                </a:solidFill>
                <a:cs typeface="Aharoni" panose="02010803020104030203" pitchFamily="2" charset="-79"/>
              </a:rPr>
              <a:t>ejemplo: </a:t>
            </a:r>
            <a:endParaRPr lang="es-MX" sz="4000" dirty="0">
              <a:solidFill>
                <a:srgbClr val="FFFFFF"/>
              </a:solidFill>
              <a:cs typeface="Aharoni" panose="02010803020104030203" pitchFamily="2" charset="-79"/>
            </a:endParaRPr>
          </a:p>
        </p:txBody>
      </p:sp>
    </p:spTree>
    <p:extLst>
      <p:ext uri="{BB962C8B-B14F-4D97-AF65-F5344CB8AC3E}">
        <p14:creationId xmlns="" xmlns:p14="http://schemas.microsoft.com/office/powerpoint/2010/main" val="3704124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1908175" y="763761"/>
            <a:ext cx="2159000" cy="217488"/>
          </a:xfrm>
          <a:prstGeom prst="rect">
            <a:avLst/>
          </a:prstGeom>
          <a:noFill/>
          <a:ln>
            <a:solidFill>
              <a:srgbClr val="8654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es-MX" sz="1400" b="1" dirty="0">
                <a:solidFill>
                  <a:srgbClr val="E78C23"/>
                </a:solidFill>
              </a:rPr>
              <a:t>Objetivos: </a:t>
            </a:r>
            <a:r>
              <a:rPr lang="es-MX" sz="1400" b="1" dirty="0" smtClean="0">
                <a:solidFill>
                  <a:srgbClr val="154E40"/>
                </a:solidFill>
              </a:rPr>
              <a:t>¿para </a:t>
            </a:r>
            <a:r>
              <a:rPr lang="es-MX" sz="1400" b="1" dirty="0">
                <a:solidFill>
                  <a:srgbClr val="154E40"/>
                </a:solidFill>
              </a:rPr>
              <a:t>qué?</a:t>
            </a:r>
            <a:r>
              <a:rPr lang="es-MX" sz="1400" b="1" dirty="0">
                <a:solidFill>
                  <a:srgbClr val="E78C23"/>
                </a:solidFill>
              </a:rPr>
              <a:t>  </a:t>
            </a:r>
            <a:endParaRPr lang="es-ES" sz="1400" b="1" dirty="0">
              <a:solidFill>
                <a:srgbClr val="E78C23"/>
              </a:solidFill>
            </a:endParaRPr>
          </a:p>
        </p:txBody>
      </p:sp>
      <p:sp>
        <p:nvSpPr>
          <p:cNvPr id="10" name="9 Rectángulo"/>
          <p:cNvSpPr/>
          <p:nvPr/>
        </p:nvSpPr>
        <p:spPr>
          <a:xfrm>
            <a:off x="900113" y="1124124"/>
            <a:ext cx="2376487" cy="215900"/>
          </a:xfrm>
          <a:prstGeom prst="rect">
            <a:avLst/>
          </a:prstGeom>
          <a:noFill/>
          <a:ln>
            <a:solidFill>
              <a:srgbClr val="8654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400" b="1" dirty="0">
                <a:solidFill>
                  <a:srgbClr val="E78C23"/>
                </a:solidFill>
              </a:rPr>
              <a:t>Justificación</a:t>
            </a:r>
            <a:r>
              <a:rPr lang="es-MX" sz="1400" dirty="0">
                <a:solidFill>
                  <a:srgbClr val="E78C23"/>
                </a:solidFill>
              </a:rPr>
              <a:t>: </a:t>
            </a:r>
            <a:r>
              <a:rPr lang="es-MX" sz="1400" b="1" dirty="0" smtClean="0">
                <a:solidFill>
                  <a:srgbClr val="154E40"/>
                </a:solidFill>
              </a:rPr>
              <a:t>¿por qué?  </a:t>
            </a:r>
            <a:endParaRPr lang="es-ES" sz="1400" b="1" dirty="0">
              <a:solidFill>
                <a:srgbClr val="154E40"/>
              </a:solidFill>
            </a:endParaRPr>
          </a:p>
        </p:txBody>
      </p:sp>
      <p:grpSp>
        <p:nvGrpSpPr>
          <p:cNvPr id="34821" name="89 Grupo"/>
          <p:cNvGrpSpPr>
            <a:grpSpLocks/>
          </p:cNvGrpSpPr>
          <p:nvPr/>
        </p:nvGrpSpPr>
        <p:grpSpPr bwMode="auto">
          <a:xfrm>
            <a:off x="179388" y="44624"/>
            <a:ext cx="4884738" cy="6336431"/>
            <a:chOff x="179512" y="188640"/>
            <a:chExt cx="2664152" cy="6336964"/>
          </a:xfrm>
        </p:grpSpPr>
        <p:sp>
          <p:nvSpPr>
            <p:cNvPr id="38" name="37 Rectángulo"/>
            <p:cNvSpPr/>
            <p:nvPr/>
          </p:nvSpPr>
          <p:spPr>
            <a:xfrm>
              <a:off x="467832" y="5877130"/>
              <a:ext cx="2232104" cy="528682"/>
            </a:xfrm>
            <a:prstGeom prst="rect">
              <a:avLst/>
            </a:prstGeom>
            <a:solidFill>
              <a:srgbClr val="A474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sz="1400" dirty="0">
                  <a:solidFill>
                    <a:srgbClr val="FFFFFF"/>
                  </a:solidFill>
                </a:rPr>
                <a:t> </a:t>
              </a:r>
              <a:r>
                <a:rPr lang="es-MX" sz="1400" b="1" dirty="0">
                  <a:solidFill>
                    <a:srgbClr val="FFFFFF"/>
                  </a:solidFill>
                </a:rPr>
                <a:t>Anexos</a:t>
              </a:r>
              <a:r>
                <a:rPr lang="es-MX" sz="1400" dirty="0">
                  <a:solidFill>
                    <a:srgbClr val="FFFFFF"/>
                  </a:solidFill>
                </a:rPr>
                <a:t> : </a:t>
              </a:r>
              <a:r>
                <a:rPr lang="es-MX" sz="1400" dirty="0" smtClean="0">
                  <a:solidFill>
                    <a:srgbClr val="FFFFFF"/>
                  </a:solidFill>
                </a:rPr>
                <a:t>glosarios</a:t>
              </a:r>
              <a:r>
                <a:rPr lang="es-MX" sz="1400" dirty="0">
                  <a:solidFill>
                    <a:srgbClr val="FFFFFF"/>
                  </a:solidFill>
                </a:rPr>
                <a:t>, </a:t>
              </a:r>
              <a:r>
                <a:rPr lang="es-MX" sz="1400" dirty="0" smtClean="0">
                  <a:solidFill>
                    <a:srgbClr val="FFFFFF"/>
                  </a:solidFill>
                </a:rPr>
                <a:t>mapas</a:t>
              </a:r>
              <a:r>
                <a:rPr lang="es-MX" sz="1400" dirty="0">
                  <a:solidFill>
                    <a:srgbClr val="FFFFFF"/>
                  </a:solidFill>
                </a:rPr>
                <a:t>, </a:t>
              </a:r>
              <a:r>
                <a:rPr lang="es-MX" sz="1400" dirty="0" smtClean="0">
                  <a:solidFill>
                    <a:srgbClr val="FFFFFF"/>
                  </a:solidFill>
                </a:rPr>
                <a:t>tablas</a:t>
              </a:r>
              <a:r>
                <a:rPr lang="es-MX" sz="1400" dirty="0">
                  <a:solidFill>
                    <a:srgbClr val="FFFFFF"/>
                  </a:solidFill>
                </a:rPr>
                <a:t>, gráficas</a:t>
              </a:r>
              <a:endParaRPr lang="es-ES" sz="1400" dirty="0">
                <a:solidFill>
                  <a:srgbClr val="FFFFFF"/>
                </a:solidFill>
              </a:endParaRPr>
            </a:p>
          </p:txBody>
        </p:sp>
        <p:sp>
          <p:nvSpPr>
            <p:cNvPr id="39" name="38 Rectángulo"/>
            <p:cNvSpPr/>
            <p:nvPr/>
          </p:nvSpPr>
          <p:spPr>
            <a:xfrm>
              <a:off x="467832" y="4221229"/>
              <a:ext cx="1583599" cy="1517778"/>
            </a:xfrm>
            <a:prstGeom prst="rect">
              <a:avLst/>
            </a:prstGeom>
            <a:solidFill>
              <a:srgbClr val="A474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sz="1400" dirty="0">
                  <a:solidFill>
                    <a:schemeClr val="tx1"/>
                  </a:solidFill>
                </a:rPr>
                <a:t> </a:t>
              </a:r>
              <a:r>
                <a:rPr lang="es-MX" sz="1400" b="1" dirty="0">
                  <a:solidFill>
                    <a:srgbClr val="FFFFFF"/>
                  </a:solidFill>
                </a:rPr>
                <a:t>Referencias: </a:t>
              </a:r>
            </a:p>
            <a:p>
              <a:pPr marL="185738" lvl="1" fontAlgn="auto">
                <a:spcBef>
                  <a:spcPts val="0"/>
                </a:spcBef>
                <a:spcAft>
                  <a:spcPts val="0"/>
                </a:spcAft>
                <a:buFont typeface="Arial" pitchFamily="34" charset="0"/>
                <a:buChar char="•"/>
                <a:defRPr/>
              </a:pPr>
              <a:r>
                <a:rPr lang="es-MX" sz="1400" dirty="0">
                  <a:solidFill>
                    <a:schemeClr val="bg1"/>
                  </a:solidFill>
                </a:rPr>
                <a:t>Bibliografía</a:t>
              </a:r>
            </a:p>
            <a:p>
              <a:pPr marL="185738" lvl="1" fontAlgn="auto">
                <a:spcBef>
                  <a:spcPts val="0"/>
                </a:spcBef>
                <a:spcAft>
                  <a:spcPts val="0"/>
                </a:spcAft>
                <a:buFont typeface="Arial" pitchFamily="34" charset="0"/>
                <a:buChar char="•"/>
                <a:defRPr/>
              </a:pPr>
              <a:r>
                <a:rPr lang="es-MX" sz="1400" dirty="0" err="1">
                  <a:solidFill>
                    <a:schemeClr val="bg1"/>
                  </a:solidFill>
                </a:rPr>
                <a:t>Hemerografía</a:t>
              </a:r>
              <a:endParaRPr lang="es-MX" sz="1400" dirty="0">
                <a:solidFill>
                  <a:schemeClr val="bg1"/>
                </a:solidFill>
              </a:endParaRPr>
            </a:p>
            <a:p>
              <a:pPr marL="185738" lvl="1" fontAlgn="auto">
                <a:spcBef>
                  <a:spcPts val="0"/>
                </a:spcBef>
                <a:spcAft>
                  <a:spcPts val="0"/>
                </a:spcAft>
                <a:buFont typeface="Arial" pitchFamily="34" charset="0"/>
                <a:buChar char="•"/>
                <a:defRPr/>
              </a:pPr>
              <a:r>
                <a:rPr lang="es-MX" sz="1400" dirty="0" err="1">
                  <a:solidFill>
                    <a:schemeClr val="bg1"/>
                  </a:solidFill>
                </a:rPr>
                <a:t>Webgrafía</a:t>
              </a:r>
              <a:r>
                <a:rPr lang="es-MX" sz="1400" dirty="0">
                  <a:solidFill>
                    <a:schemeClr val="bg1"/>
                  </a:solidFill>
                </a:rPr>
                <a:t> </a:t>
              </a:r>
            </a:p>
            <a:p>
              <a:pPr marL="185738" lvl="1" fontAlgn="auto">
                <a:spcBef>
                  <a:spcPts val="0"/>
                </a:spcBef>
                <a:spcAft>
                  <a:spcPts val="0"/>
                </a:spcAft>
                <a:buFont typeface="Arial" pitchFamily="34" charset="0"/>
                <a:buChar char="•"/>
                <a:defRPr/>
              </a:pPr>
              <a:r>
                <a:rPr lang="es-MX" sz="1400" dirty="0">
                  <a:solidFill>
                    <a:schemeClr val="bg1"/>
                  </a:solidFill>
                </a:rPr>
                <a:t>Documentales</a:t>
              </a:r>
            </a:p>
            <a:p>
              <a:pPr marL="185738" lvl="1" fontAlgn="auto">
                <a:spcBef>
                  <a:spcPts val="0"/>
                </a:spcBef>
                <a:spcAft>
                  <a:spcPts val="0"/>
                </a:spcAft>
                <a:buFont typeface="Arial" pitchFamily="34" charset="0"/>
                <a:buChar char="•"/>
                <a:defRPr/>
              </a:pPr>
              <a:r>
                <a:rPr lang="es-MX" sz="1400" dirty="0">
                  <a:solidFill>
                    <a:schemeClr val="bg1"/>
                  </a:solidFill>
                </a:rPr>
                <a:t>Electrónicas </a:t>
              </a:r>
            </a:p>
            <a:p>
              <a:pPr marL="185738" lvl="1" fontAlgn="auto">
                <a:spcBef>
                  <a:spcPts val="0"/>
                </a:spcBef>
                <a:spcAft>
                  <a:spcPts val="0"/>
                </a:spcAft>
                <a:buFont typeface="Arial" pitchFamily="34" charset="0"/>
                <a:buChar char="•"/>
                <a:defRPr/>
              </a:pPr>
              <a:r>
                <a:rPr lang="es-MX" sz="1400" dirty="0">
                  <a:solidFill>
                    <a:schemeClr val="bg1"/>
                  </a:solidFill>
                </a:rPr>
                <a:t>Orales </a:t>
              </a:r>
              <a:endParaRPr lang="es-ES" sz="1400" dirty="0">
                <a:solidFill>
                  <a:schemeClr val="bg1"/>
                </a:solidFill>
              </a:endParaRPr>
            </a:p>
          </p:txBody>
        </p:sp>
        <p:sp>
          <p:nvSpPr>
            <p:cNvPr id="45" name="44 Rectángulo"/>
            <p:cNvSpPr/>
            <p:nvPr/>
          </p:nvSpPr>
          <p:spPr>
            <a:xfrm>
              <a:off x="467832" y="2276378"/>
              <a:ext cx="1800056" cy="792230"/>
            </a:xfrm>
            <a:prstGeom prst="rect">
              <a:avLst/>
            </a:prstGeom>
            <a:solidFill>
              <a:srgbClr val="A474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400" dirty="0">
                  <a:solidFill>
                    <a:srgbClr val="FFFFFF"/>
                  </a:solidFill>
                </a:rPr>
                <a:t> </a:t>
              </a:r>
              <a:r>
                <a:rPr lang="es-MX" sz="1400" b="1" dirty="0">
                  <a:solidFill>
                    <a:srgbClr val="FFFFFF"/>
                  </a:solidFill>
                </a:rPr>
                <a:t>Marco de referencia:</a:t>
              </a:r>
            </a:p>
            <a:p>
              <a:pPr fontAlgn="auto">
                <a:spcBef>
                  <a:spcPts val="0"/>
                </a:spcBef>
                <a:spcAft>
                  <a:spcPts val="0"/>
                </a:spcAft>
                <a:buFont typeface="Arial" pitchFamily="34" charset="0"/>
                <a:buChar char="•"/>
                <a:defRPr/>
              </a:pPr>
              <a:r>
                <a:rPr lang="es-MX" sz="1400" dirty="0">
                  <a:solidFill>
                    <a:srgbClr val="FFFFFF"/>
                  </a:solidFill>
                </a:rPr>
                <a:t>M. </a:t>
              </a:r>
              <a:r>
                <a:rPr lang="es-MX" sz="1400" dirty="0" smtClean="0">
                  <a:solidFill>
                    <a:srgbClr val="FFFFFF"/>
                  </a:solidFill>
                </a:rPr>
                <a:t>teórico </a:t>
              </a:r>
              <a:endParaRPr lang="es-MX" sz="1400" dirty="0">
                <a:solidFill>
                  <a:srgbClr val="FFFFFF"/>
                </a:solidFill>
              </a:endParaRPr>
            </a:p>
            <a:p>
              <a:pPr fontAlgn="auto">
                <a:spcBef>
                  <a:spcPts val="0"/>
                </a:spcBef>
                <a:spcAft>
                  <a:spcPts val="0"/>
                </a:spcAft>
                <a:buFont typeface="Arial" pitchFamily="34" charset="0"/>
                <a:buChar char="•"/>
                <a:defRPr/>
              </a:pPr>
              <a:r>
                <a:rPr lang="es-MX" sz="1400" dirty="0">
                  <a:solidFill>
                    <a:srgbClr val="FFFFFF"/>
                  </a:solidFill>
                </a:rPr>
                <a:t>M. </a:t>
              </a:r>
              <a:r>
                <a:rPr lang="es-MX" sz="1400" dirty="0" smtClean="0">
                  <a:solidFill>
                    <a:srgbClr val="FFFFFF"/>
                  </a:solidFill>
                </a:rPr>
                <a:t>conceptual</a:t>
              </a:r>
              <a:endParaRPr lang="es-ES" sz="1400" dirty="0">
                <a:solidFill>
                  <a:srgbClr val="FFFFFF"/>
                </a:solidFill>
              </a:endParaRPr>
            </a:p>
          </p:txBody>
        </p:sp>
        <p:sp>
          <p:nvSpPr>
            <p:cNvPr id="46" name="45 Rectángulo"/>
            <p:cNvSpPr/>
            <p:nvPr/>
          </p:nvSpPr>
          <p:spPr>
            <a:xfrm>
              <a:off x="539696" y="1628623"/>
              <a:ext cx="1439871" cy="276248"/>
            </a:xfrm>
            <a:prstGeom prst="rect">
              <a:avLst/>
            </a:prstGeom>
            <a:solidFill>
              <a:srgbClr val="E78C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b="1" dirty="0">
                  <a:solidFill>
                    <a:srgbClr val="FFFFFF"/>
                  </a:solidFill>
                </a:rPr>
                <a:t>Introducción  </a:t>
              </a:r>
              <a:endParaRPr lang="es-ES" b="1" dirty="0">
                <a:solidFill>
                  <a:srgbClr val="FFFFFF"/>
                </a:solidFill>
              </a:endParaRPr>
            </a:p>
          </p:txBody>
        </p:sp>
        <p:sp>
          <p:nvSpPr>
            <p:cNvPr id="47" name="46 Rectángulo"/>
            <p:cNvSpPr/>
            <p:nvPr/>
          </p:nvSpPr>
          <p:spPr>
            <a:xfrm>
              <a:off x="323239" y="764950"/>
              <a:ext cx="720369" cy="276248"/>
            </a:xfrm>
            <a:prstGeom prst="rect">
              <a:avLst/>
            </a:prstGeom>
            <a:solidFill>
              <a:srgbClr val="E78C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b="1" dirty="0" smtClean="0">
                  <a:solidFill>
                    <a:srgbClr val="FFFFFF"/>
                  </a:solidFill>
                </a:rPr>
                <a:t>Tema</a:t>
              </a:r>
              <a:r>
                <a:rPr lang="es-MX" b="1" baseline="30000" dirty="0" smtClean="0">
                  <a:solidFill>
                    <a:srgbClr val="FFFFFF"/>
                  </a:solidFill>
                </a:rPr>
                <a:t>3</a:t>
              </a:r>
              <a:endParaRPr lang="es-ES" b="1" baseline="30000" dirty="0">
                <a:solidFill>
                  <a:srgbClr val="FFFFFF"/>
                </a:solidFill>
              </a:endParaRPr>
            </a:p>
          </p:txBody>
        </p:sp>
        <p:sp>
          <p:nvSpPr>
            <p:cNvPr id="33" name="32 Rectángulo"/>
            <p:cNvSpPr/>
            <p:nvPr/>
          </p:nvSpPr>
          <p:spPr>
            <a:xfrm>
              <a:off x="2018841" y="1196564"/>
              <a:ext cx="792056" cy="215248"/>
            </a:xfrm>
            <a:prstGeom prst="rect">
              <a:avLst/>
            </a:prstGeom>
            <a:solidFill>
              <a:srgbClr val="E78C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dirty="0">
                  <a:solidFill>
                    <a:srgbClr val="FFFFFF"/>
                  </a:solidFill>
                </a:rPr>
                <a:t>Preguntas  </a:t>
              </a:r>
              <a:endParaRPr lang="es-ES" dirty="0">
                <a:solidFill>
                  <a:srgbClr val="FFFFFF"/>
                </a:solidFill>
              </a:endParaRPr>
            </a:p>
          </p:txBody>
        </p:sp>
        <p:sp>
          <p:nvSpPr>
            <p:cNvPr id="34" name="33 Rectángulo"/>
            <p:cNvSpPr/>
            <p:nvPr/>
          </p:nvSpPr>
          <p:spPr>
            <a:xfrm>
              <a:off x="1593422" y="260083"/>
              <a:ext cx="1178378" cy="360393"/>
            </a:xfrm>
            <a:prstGeom prst="rect">
              <a:avLst/>
            </a:prstGeom>
            <a:solidFill>
              <a:srgbClr val="E78C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600" dirty="0">
                  <a:solidFill>
                    <a:srgbClr val="FFFFFF"/>
                  </a:solidFill>
                </a:rPr>
                <a:t> Antecedentes</a:t>
              </a:r>
              <a:endParaRPr lang="es-ES" sz="1600" dirty="0">
                <a:solidFill>
                  <a:srgbClr val="FFFFFF"/>
                </a:solidFill>
              </a:endParaRPr>
            </a:p>
          </p:txBody>
        </p:sp>
        <p:sp>
          <p:nvSpPr>
            <p:cNvPr id="9" name="8 Rectángulo"/>
            <p:cNvSpPr/>
            <p:nvPr/>
          </p:nvSpPr>
          <p:spPr>
            <a:xfrm>
              <a:off x="2025429" y="1628648"/>
              <a:ext cx="785467" cy="504098"/>
            </a:xfrm>
            <a:prstGeom prst="rect">
              <a:avLst/>
            </a:prstGeom>
            <a:solidFill>
              <a:srgbClr val="8654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s-MX" sz="1400" dirty="0">
                  <a:solidFill>
                    <a:srgbClr val="FFFFFF"/>
                  </a:solidFill>
                </a:rPr>
                <a:t>Hipótesis: </a:t>
              </a:r>
              <a:r>
                <a:rPr lang="es-MX" sz="1400" dirty="0" smtClean="0">
                  <a:solidFill>
                    <a:srgbClr val="FFFFFF"/>
                  </a:solidFill>
                </a:rPr>
                <a:t>posible solución  </a:t>
              </a:r>
              <a:endParaRPr lang="es-ES" sz="1400" dirty="0">
                <a:solidFill>
                  <a:srgbClr val="FFFFFF"/>
                </a:solidFill>
              </a:endParaRPr>
            </a:p>
          </p:txBody>
        </p:sp>
        <p:sp>
          <p:nvSpPr>
            <p:cNvPr id="54" name="53 Rectángulo"/>
            <p:cNvSpPr/>
            <p:nvPr/>
          </p:nvSpPr>
          <p:spPr>
            <a:xfrm>
              <a:off x="467832" y="3789393"/>
              <a:ext cx="2015647" cy="287361"/>
            </a:xfrm>
            <a:prstGeom prst="rect">
              <a:avLst/>
            </a:prstGeom>
            <a:solidFill>
              <a:srgbClr val="E78C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200" dirty="0">
                  <a:solidFill>
                    <a:srgbClr val="FFFFFF"/>
                  </a:solidFill>
                </a:rPr>
                <a:t>Diseño experimental: </a:t>
              </a:r>
              <a:r>
                <a:rPr lang="es-MX" sz="1200" b="1" dirty="0" smtClean="0">
                  <a:solidFill>
                    <a:srgbClr val="154E40"/>
                  </a:solidFill>
                </a:rPr>
                <a:t>¿cómo</a:t>
              </a:r>
              <a:r>
                <a:rPr lang="es-MX" sz="1200" b="1" dirty="0">
                  <a:solidFill>
                    <a:srgbClr val="154E40"/>
                  </a:solidFill>
                </a:rPr>
                <a:t>?</a:t>
              </a:r>
              <a:endParaRPr lang="es-ES" sz="1200" b="1" dirty="0">
                <a:solidFill>
                  <a:srgbClr val="154E40"/>
                </a:solidFill>
              </a:endParaRPr>
            </a:p>
          </p:txBody>
        </p:sp>
        <p:sp>
          <p:nvSpPr>
            <p:cNvPr id="74" name="73 Flecha abajo"/>
            <p:cNvSpPr/>
            <p:nvPr/>
          </p:nvSpPr>
          <p:spPr>
            <a:xfrm>
              <a:off x="2196024" y="620476"/>
              <a:ext cx="143727" cy="360392"/>
            </a:xfrm>
            <a:prstGeom prst="down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84" name="83 Flecha arriba"/>
            <p:cNvSpPr/>
            <p:nvPr/>
          </p:nvSpPr>
          <p:spPr>
            <a:xfrm>
              <a:off x="251375" y="1196788"/>
              <a:ext cx="144593" cy="5209026"/>
            </a:xfrm>
            <a:prstGeom prst="up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91" name="90 Flecha derecha"/>
            <p:cNvSpPr/>
            <p:nvPr/>
          </p:nvSpPr>
          <p:spPr>
            <a:xfrm rot="16200000">
              <a:off x="2267200" y="836335"/>
              <a:ext cx="433424" cy="144593"/>
            </a:xfrm>
            <a:prstGeom prst="right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93" name="92 Rectángulo"/>
            <p:cNvSpPr/>
            <p:nvPr/>
          </p:nvSpPr>
          <p:spPr>
            <a:xfrm>
              <a:off x="179512" y="188640"/>
              <a:ext cx="2664152" cy="6336964"/>
            </a:xfrm>
            <a:prstGeom prst="rect">
              <a:avLst/>
            </a:prstGeom>
            <a:noFill/>
            <a:ln>
              <a:solidFill>
                <a:srgbClr val="154E4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97" name="96 Rectángulo"/>
            <p:cNvSpPr/>
            <p:nvPr/>
          </p:nvSpPr>
          <p:spPr>
            <a:xfrm>
              <a:off x="467832" y="3357556"/>
              <a:ext cx="1800056" cy="287361"/>
            </a:xfrm>
            <a:prstGeom prst="rect">
              <a:avLst/>
            </a:prstGeom>
            <a:solidFill>
              <a:srgbClr val="A474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400" b="1" dirty="0">
                  <a:solidFill>
                    <a:srgbClr val="FFFFFF"/>
                  </a:solidFill>
                </a:rPr>
                <a:t>Marco metodológico</a:t>
              </a:r>
              <a:endParaRPr lang="es-ES" sz="1400" dirty="0">
                <a:solidFill>
                  <a:srgbClr val="FFFFFF"/>
                </a:solidFill>
              </a:endParaRPr>
            </a:p>
          </p:txBody>
        </p:sp>
      </p:grpSp>
      <p:sp>
        <p:nvSpPr>
          <p:cNvPr id="21" name="1 Marcador de contenido"/>
          <p:cNvSpPr txBox="1">
            <a:spLocks/>
          </p:cNvSpPr>
          <p:nvPr/>
        </p:nvSpPr>
        <p:spPr bwMode="auto">
          <a:xfrm>
            <a:off x="5155080" y="44624"/>
            <a:ext cx="4245192" cy="6480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s-MX" sz="1000" b="1" dirty="0" smtClean="0"/>
              <a:t>Tabla de contenido </a:t>
            </a:r>
            <a:endParaRPr lang="es-MX" sz="1000" dirty="0" smtClean="0"/>
          </a:p>
          <a:p>
            <a:pPr marL="0" indent="0">
              <a:buFont typeface="Arial" charset="0"/>
              <a:buNone/>
            </a:pPr>
            <a:r>
              <a:rPr lang="es-MX" sz="1000" dirty="0" smtClean="0"/>
              <a:t>1. Introducción .......................................................................... 4 </a:t>
            </a:r>
          </a:p>
          <a:p>
            <a:pPr marL="0" indent="0">
              <a:buFont typeface="Arial" charset="0"/>
              <a:buNone/>
            </a:pPr>
            <a:r>
              <a:rPr lang="es-MX" sz="1000" dirty="0" smtClean="0"/>
              <a:t>1.1. Planteamiento .................................................................... 4 </a:t>
            </a:r>
          </a:p>
          <a:p>
            <a:pPr marL="0" indent="0">
              <a:buFont typeface="Arial" charset="0"/>
              <a:buNone/>
            </a:pPr>
            <a:r>
              <a:rPr lang="es-MX" sz="1000" dirty="0" smtClean="0"/>
              <a:t>1.2. </a:t>
            </a:r>
            <a:r>
              <a:rPr lang="es-MX" sz="1000" b="1" dirty="0" smtClean="0"/>
              <a:t>Objetivo</a:t>
            </a:r>
            <a:r>
              <a:rPr lang="es-MX" sz="1000" dirty="0" smtClean="0"/>
              <a:t> .............................................................................. 6 </a:t>
            </a:r>
          </a:p>
          <a:p>
            <a:pPr marL="0" indent="0">
              <a:buFont typeface="Arial" charset="0"/>
              <a:buNone/>
            </a:pPr>
            <a:r>
              <a:rPr lang="es-MX" sz="1000" dirty="0" smtClean="0"/>
              <a:t>1.3. Justificación .........................................................................6 </a:t>
            </a:r>
          </a:p>
          <a:p>
            <a:pPr marL="0" indent="0">
              <a:buFont typeface="Arial" charset="0"/>
              <a:buNone/>
            </a:pPr>
            <a:r>
              <a:rPr lang="es-MX" sz="1000" dirty="0" smtClean="0"/>
              <a:t>1.4. Hipótesis ..............................................................................7 </a:t>
            </a:r>
          </a:p>
          <a:p>
            <a:pPr marL="0" indent="0">
              <a:buFont typeface="Arial" charset="0"/>
              <a:buNone/>
            </a:pPr>
            <a:r>
              <a:rPr lang="es-MX" sz="1000" dirty="0" smtClean="0"/>
              <a:t>2. Marco teórico ......................................................................... 8 </a:t>
            </a:r>
          </a:p>
          <a:p>
            <a:pPr marL="0" indent="0">
              <a:buFont typeface="Arial" charset="0"/>
              <a:buNone/>
            </a:pPr>
            <a:r>
              <a:rPr lang="es-MX" sz="1000" dirty="0" smtClean="0"/>
              <a:t>2.1. Descubrimiento de conocimiento en bases de datos ..........8 </a:t>
            </a:r>
          </a:p>
          <a:p>
            <a:pPr marL="0" indent="0">
              <a:buFont typeface="Arial" charset="0"/>
              <a:buNone/>
            </a:pPr>
            <a:r>
              <a:rPr lang="es-MX" sz="1000" dirty="0" smtClean="0"/>
              <a:t>2.2. Descubrimiento de conocimiento geográfico .....................10 </a:t>
            </a:r>
          </a:p>
          <a:p>
            <a:pPr marL="0" indent="0">
              <a:buFont typeface="Arial" charset="0"/>
              <a:buNone/>
            </a:pPr>
            <a:r>
              <a:rPr lang="es-MX" sz="1000" dirty="0" smtClean="0"/>
              <a:t>2.3. Aprendizaje automático ......................................................11 </a:t>
            </a:r>
          </a:p>
          <a:p>
            <a:pPr marL="0" indent="0">
              <a:buFont typeface="Arial" charset="0"/>
              <a:buNone/>
            </a:pPr>
            <a:r>
              <a:rPr lang="es-MX" sz="1000" dirty="0" smtClean="0"/>
              <a:t>2.4. Relaciones espaciales ..........................................................13 </a:t>
            </a:r>
          </a:p>
          <a:p>
            <a:pPr marL="0" indent="0">
              <a:buFont typeface="Arial" charset="0"/>
              <a:buNone/>
            </a:pPr>
            <a:r>
              <a:rPr lang="es-MX" sz="1000" dirty="0" smtClean="0"/>
              <a:t>2.5. Selección de atributos..........................................................14 </a:t>
            </a:r>
          </a:p>
          <a:p>
            <a:pPr marL="0" indent="0">
              <a:buFont typeface="Arial" charset="0"/>
              <a:buNone/>
            </a:pPr>
            <a:r>
              <a:rPr lang="es-MX" sz="1000" dirty="0" smtClean="0"/>
              <a:t>2.6. Evaluación del conocimiento .............................................. 15 </a:t>
            </a:r>
          </a:p>
          <a:p>
            <a:pPr marL="0" indent="0">
              <a:buFont typeface="Arial" charset="0"/>
              <a:buNone/>
            </a:pPr>
            <a:r>
              <a:rPr lang="es-MX" sz="1000" dirty="0" smtClean="0"/>
              <a:t>3. Propuesta metodológica .........................................................18 </a:t>
            </a:r>
          </a:p>
          <a:p>
            <a:pPr marL="0" indent="0">
              <a:buFont typeface="Arial" charset="0"/>
              <a:buNone/>
            </a:pPr>
            <a:r>
              <a:rPr lang="es-MX" sz="1000" dirty="0" smtClean="0"/>
              <a:t>3.1. Procedimiento de extracción .............................................. 18 </a:t>
            </a:r>
          </a:p>
          <a:p>
            <a:pPr marL="0" indent="0">
              <a:buFont typeface="Arial" charset="0"/>
              <a:buNone/>
            </a:pPr>
            <a:r>
              <a:rPr lang="es-MX" sz="1000" dirty="0" smtClean="0"/>
              <a:t>3.2. Primera etapa .......................................................................19 </a:t>
            </a:r>
          </a:p>
          <a:p>
            <a:pPr marL="0" indent="0">
              <a:buFont typeface="Arial" charset="0"/>
              <a:buNone/>
            </a:pPr>
            <a:r>
              <a:rPr lang="es-MX" sz="1000" dirty="0" smtClean="0"/>
              <a:t>3.3. Segunda etapa ..................................................................... 22 </a:t>
            </a:r>
          </a:p>
          <a:p>
            <a:pPr marL="0" indent="0">
              <a:buFont typeface="Arial" charset="0"/>
              <a:buNone/>
            </a:pPr>
            <a:r>
              <a:rPr lang="es-MX" sz="1000" dirty="0" smtClean="0"/>
              <a:t>3.4. Tercera etapa ....................................................................... 25 </a:t>
            </a:r>
          </a:p>
          <a:p>
            <a:pPr marL="0" indent="0">
              <a:buFont typeface="Arial" charset="0"/>
              <a:buNone/>
            </a:pPr>
            <a:r>
              <a:rPr lang="es-MX" sz="1000" dirty="0" smtClean="0"/>
              <a:t>3.5. Cuarta etapa ........................................................................ 27 </a:t>
            </a:r>
          </a:p>
          <a:p>
            <a:pPr marL="0" indent="0">
              <a:buFont typeface="Arial" charset="0"/>
              <a:buNone/>
            </a:pPr>
            <a:r>
              <a:rPr lang="es-MX" sz="1000" dirty="0" smtClean="0"/>
              <a:t>4. Implementación ...................................................................... 30 </a:t>
            </a:r>
          </a:p>
          <a:p>
            <a:pPr marL="0" indent="0">
              <a:buFont typeface="Arial" charset="0"/>
              <a:buNone/>
            </a:pPr>
            <a:r>
              <a:rPr lang="es-MX" sz="1000" dirty="0" smtClean="0"/>
              <a:t>4.1. Análisis de las relaciones topológicas ................................... 30 </a:t>
            </a:r>
          </a:p>
          <a:p>
            <a:pPr marL="0" indent="0">
              <a:buFont typeface="Arial" charset="0"/>
              <a:buNone/>
            </a:pPr>
            <a:r>
              <a:rPr lang="es-MX" sz="1000" dirty="0" smtClean="0"/>
              <a:t>4.2. Selección de atributos............................................................31 </a:t>
            </a:r>
          </a:p>
          <a:p>
            <a:pPr marL="0" indent="0">
              <a:buFont typeface="Arial" charset="0"/>
              <a:buNone/>
            </a:pPr>
            <a:r>
              <a:rPr lang="es-MX" sz="1000" dirty="0" smtClean="0"/>
              <a:t>4.3. Generación de árboles de decisión .......................................33 </a:t>
            </a:r>
          </a:p>
          <a:p>
            <a:pPr marL="0" indent="0">
              <a:buFont typeface="Arial" charset="0"/>
              <a:buNone/>
            </a:pPr>
            <a:r>
              <a:rPr lang="es-MX" sz="1000" dirty="0" smtClean="0"/>
              <a:t>4.4. Índice de áreas verdes urbanas y su relación con variables </a:t>
            </a:r>
          </a:p>
          <a:p>
            <a:pPr marL="0" indent="0">
              <a:buFont typeface="Arial" charset="0"/>
              <a:buNone/>
            </a:pPr>
            <a:r>
              <a:rPr lang="es-MX" sz="1000" dirty="0" smtClean="0"/>
              <a:t>sociales y económicas . …………………………………………………………. 33 </a:t>
            </a:r>
          </a:p>
          <a:p>
            <a:pPr marL="0" indent="0">
              <a:buFont typeface="Arial" charset="0"/>
              <a:buNone/>
            </a:pPr>
            <a:r>
              <a:rPr lang="es-MX" sz="1000" dirty="0" smtClean="0"/>
              <a:t>4..5 Accidentes vehiculares y su relación con variables sociales </a:t>
            </a:r>
          </a:p>
          <a:p>
            <a:pPr marL="0" indent="0">
              <a:buFont typeface="Arial" charset="0"/>
              <a:buNone/>
            </a:pPr>
            <a:r>
              <a:rPr lang="es-MX" sz="1000" dirty="0" smtClean="0"/>
              <a:t>y económicas ..............................................................................45 </a:t>
            </a:r>
          </a:p>
          <a:p>
            <a:pPr marL="0" indent="0">
              <a:buFont typeface="Arial" charset="0"/>
              <a:buNone/>
            </a:pPr>
            <a:r>
              <a:rPr lang="es-MX" sz="1000" dirty="0" smtClean="0"/>
              <a:t>5. Conclusiones ......................................................................... ..64 </a:t>
            </a:r>
          </a:p>
          <a:p>
            <a:pPr marL="0" indent="0">
              <a:buFont typeface="Arial" charset="0"/>
              <a:buNone/>
            </a:pPr>
            <a:r>
              <a:rPr lang="es-MX" sz="1000" dirty="0" smtClean="0"/>
              <a:t>5.1. Conclusiones ........................................................................ 64 </a:t>
            </a:r>
          </a:p>
          <a:p>
            <a:pPr marL="0" indent="0">
              <a:buFont typeface="Arial" charset="0"/>
              <a:buNone/>
            </a:pPr>
            <a:r>
              <a:rPr lang="es-MX" sz="1000" dirty="0" smtClean="0"/>
              <a:t>5.2. Futuras líneas de trabajo ..................................................... 65 </a:t>
            </a:r>
          </a:p>
          <a:p>
            <a:pPr marL="0" indent="0">
              <a:buFont typeface="Arial" charset="0"/>
              <a:buNone/>
            </a:pPr>
            <a:r>
              <a:rPr lang="es-MX" sz="1000" dirty="0" smtClean="0"/>
              <a:t>6. Índice de tablas y figuras .........................................................67 </a:t>
            </a:r>
          </a:p>
          <a:p>
            <a:pPr marL="0" indent="0">
              <a:buFont typeface="Arial" charset="0"/>
              <a:buNone/>
            </a:pPr>
            <a:r>
              <a:rPr lang="es-MX" sz="1000" dirty="0" smtClean="0"/>
              <a:t>6..1 Índice de tablas .................................................................... 67 </a:t>
            </a:r>
          </a:p>
          <a:p>
            <a:pPr marL="0" indent="0">
              <a:buFont typeface="Arial" charset="0"/>
              <a:buNone/>
            </a:pPr>
            <a:r>
              <a:rPr lang="es-MX" sz="1000" dirty="0" smtClean="0"/>
              <a:t>6.2. Índice de figuras ...................................................................68 </a:t>
            </a:r>
          </a:p>
          <a:p>
            <a:pPr marL="0" indent="0">
              <a:buFont typeface="Arial" charset="0"/>
              <a:buNone/>
            </a:pPr>
            <a:r>
              <a:rPr lang="es-MX" sz="1000" dirty="0" smtClean="0"/>
              <a:t>7. Bibliografía ...............................................................................71 </a:t>
            </a:r>
            <a:endParaRPr lang="es-MX" sz="1000" dirty="0"/>
          </a:p>
        </p:txBody>
      </p:sp>
      <p:cxnSp>
        <p:nvCxnSpPr>
          <p:cNvPr id="25" name="28 Conector recto de flecha"/>
          <p:cNvCxnSpPr/>
          <p:nvPr/>
        </p:nvCxnSpPr>
        <p:spPr>
          <a:xfrm flipV="1">
            <a:off x="4254749" y="692963"/>
            <a:ext cx="914400" cy="34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9 Conector recto de flecha"/>
          <p:cNvCxnSpPr/>
          <p:nvPr/>
        </p:nvCxnSpPr>
        <p:spPr>
          <a:xfrm>
            <a:off x="4804362" y="296242"/>
            <a:ext cx="382279" cy="1258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39 Conector recto de flecha"/>
          <p:cNvCxnSpPr/>
          <p:nvPr/>
        </p:nvCxnSpPr>
        <p:spPr>
          <a:xfrm flipV="1">
            <a:off x="4504185" y="1141115"/>
            <a:ext cx="682456" cy="3864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40 Conector recto de flecha"/>
          <p:cNvCxnSpPr/>
          <p:nvPr/>
        </p:nvCxnSpPr>
        <p:spPr>
          <a:xfrm flipV="1">
            <a:off x="2985232" y="908044"/>
            <a:ext cx="2316865" cy="1814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41 Conector recto de flecha"/>
          <p:cNvCxnSpPr/>
          <p:nvPr/>
        </p:nvCxnSpPr>
        <p:spPr>
          <a:xfrm flipV="1">
            <a:off x="3599935" y="2667097"/>
            <a:ext cx="5446578" cy="10997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42 Conector recto de flecha"/>
          <p:cNvCxnSpPr/>
          <p:nvPr/>
        </p:nvCxnSpPr>
        <p:spPr>
          <a:xfrm>
            <a:off x="2985232" y="4255715"/>
            <a:ext cx="2115178" cy="18373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43 Conector recto de flecha"/>
          <p:cNvCxnSpPr/>
          <p:nvPr/>
        </p:nvCxnSpPr>
        <p:spPr>
          <a:xfrm flipV="1">
            <a:off x="3383276" y="359146"/>
            <a:ext cx="1918821" cy="12246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47 Conector recto de flecha"/>
          <p:cNvCxnSpPr/>
          <p:nvPr/>
        </p:nvCxnSpPr>
        <p:spPr>
          <a:xfrm flipV="1">
            <a:off x="3691950" y="1983755"/>
            <a:ext cx="1153463"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48 Conector recto de flecha"/>
          <p:cNvCxnSpPr>
            <a:endCxn id="48" idx="1"/>
          </p:cNvCxnSpPr>
          <p:nvPr/>
        </p:nvCxnSpPr>
        <p:spPr>
          <a:xfrm flipV="1">
            <a:off x="3599935" y="2980753"/>
            <a:ext cx="1258785" cy="295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50 Conector recto de flecha"/>
          <p:cNvCxnSpPr/>
          <p:nvPr/>
        </p:nvCxnSpPr>
        <p:spPr>
          <a:xfrm>
            <a:off x="4576674" y="6010771"/>
            <a:ext cx="6099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51 Conector recto de flecha"/>
          <p:cNvCxnSpPr/>
          <p:nvPr/>
        </p:nvCxnSpPr>
        <p:spPr>
          <a:xfrm flipV="1">
            <a:off x="4545480" y="5608340"/>
            <a:ext cx="641162" cy="4024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52 Abrir llave"/>
          <p:cNvSpPr/>
          <p:nvPr/>
        </p:nvSpPr>
        <p:spPr>
          <a:xfrm flipH="1">
            <a:off x="8590126" y="1090533"/>
            <a:ext cx="467544" cy="3000157"/>
          </a:xfrm>
          <a:prstGeom prst="leftBrace">
            <a:avLst>
              <a:gd name="adj1" fmla="val 8333"/>
              <a:gd name="adj2" fmla="val 51728"/>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sp>
        <p:nvSpPr>
          <p:cNvPr id="44" name="54 Abrir llave"/>
          <p:cNvSpPr/>
          <p:nvPr/>
        </p:nvSpPr>
        <p:spPr>
          <a:xfrm>
            <a:off x="1710081" y="1384863"/>
            <a:ext cx="483380" cy="3780440"/>
          </a:xfrm>
          <a:prstGeom prst="leftBrace">
            <a:avLst/>
          </a:prstGeom>
          <a:ln>
            <a:solidFill>
              <a:srgbClr val="154E4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sp>
        <p:nvSpPr>
          <p:cNvPr id="48" name="55 Abrir llave"/>
          <p:cNvSpPr/>
          <p:nvPr/>
        </p:nvSpPr>
        <p:spPr>
          <a:xfrm>
            <a:off x="4858720" y="2447079"/>
            <a:ext cx="483380" cy="1067348"/>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sp>
        <p:nvSpPr>
          <p:cNvPr id="49" name="56 Abrir llave"/>
          <p:cNvSpPr/>
          <p:nvPr/>
        </p:nvSpPr>
        <p:spPr>
          <a:xfrm>
            <a:off x="4872241" y="1221755"/>
            <a:ext cx="314401" cy="1144302"/>
          </a:xfrm>
          <a:prstGeom prst="leftBrace">
            <a:avLst>
              <a:gd name="adj1" fmla="val 8333"/>
              <a:gd name="adj2" fmla="val 65173"/>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cxnSp>
        <p:nvCxnSpPr>
          <p:cNvPr id="50" name="67 Conector recto de flecha"/>
          <p:cNvCxnSpPr/>
          <p:nvPr/>
        </p:nvCxnSpPr>
        <p:spPr>
          <a:xfrm>
            <a:off x="1664110" y="860127"/>
            <a:ext cx="5078147" cy="638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50 CuadroTexto"/>
          <p:cNvSpPr txBox="1"/>
          <p:nvPr/>
        </p:nvSpPr>
        <p:spPr>
          <a:xfrm>
            <a:off x="153808" y="6381328"/>
            <a:ext cx="8640638" cy="461665"/>
          </a:xfrm>
          <a:prstGeom prst="rect">
            <a:avLst/>
          </a:prstGeom>
          <a:noFill/>
        </p:spPr>
        <p:txBody>
          <a:bodyPr wrap="square" rtlCol="0">
            <a:spAutoFit/>
          </a:bodyPr>
          <a:lstStyle/>
          <a:p>
            <a:r>
              <a:rPr lang="es-MX" sz="900" baseline="30000" dirty="0" smtClean="0">
                <a:latin typeface="+mj-lt"/>
              </a:rPr>
              <a:t>_____________________________________________________________________________________________________________________________________________________________________________________________________</a:t>
            </a:r>
          </a:p>
          <a:p>
            <a:r>
              <a:rPr lang="es-MX" sz="900" baseline="30000" dirty="0" smtClean="0">
                <a:latin typeface="+mj-lt"/>
              </a:rPr>
              <a:t>3</a:t>
            </a:r>
            <a:r>
              <a:rPr lang="es-MX" sz="900" dirty="0" smtClean="0">
                <a:latin typeface="+mj-lt"/>
              </a:rPr>
              <a:t> El contenido de este ejercicio fue elaborado y presentado por el Ing. Carlos Fernando Ruiz Chávez en su tesis </a:t>
            </a:r>
            <a:r>
              <a:rPr lang="es-MX" sz="900" i="1" dirty="0" smtClean="0">
                <a:latin typeface="+mj-lt"/>
              </a:rPr>
              <a:t>Extracción de conocimiento mediante la selección de atributos y el aprendizaje de árboles de decisión en bases de datos espaciales</a:t>
            </a:r>
            <a:r>
              <a:rPr lang="es-MX" sz="900" dirty="0" smtClean="0">
                <a:latin typeface="+mj-lt"/>
              </a:rPr>
              <a:t> del año 2013.</a:t>
            </a:r>
            <a:endParaRPr lang="es-MX" sz="900" dirty="0">
              <a:latin typeface="+mj-lt"/>
            </a:endParaRPr>
          </a:p>
        </p:txBody>
      </p:sp>
    </p:spTree>
    <p:extLst>
      <p:ext uri="{BB962C8B-B14F-4D97-AF65-F5344CB8AC3E}">
        <p14:creationId xmlns="" xmlns:p14="http://schemas.microsoft.com/office/powerpoint/2010/main" val="2054275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87" name="Group 35"/>
          <p:cNvGraphicFramePr>
            <a:graphicFrameLocks noGrp="1"/>
          </p:cNvGraphicFramePr>
          <p:nvPr>
            <p:ph/>
          </p:nvPr>
        </p:nvGraphicFramePr>
        <p:xfrm>
          <a:off x="4859338" y="549275"/>
          <a:ext cx="3721100" cy="5760720"/>
        </p:xfrm>
        <a:graphic>
          <a:graphicData uri="http://schemas.openxmlformats.org/drawingml/2006/table">
            <a:tbl>
              <a:tblPr/>
              <a:tblGrid>
                <a:gridCol w="1795462"/>
                <a:gridCol w="1925638"/>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100" b="1" i="0" u="none" strike="noStrike" cap="none" normalizeH="0" baseline="0" smtClean="0">
                          <a:ln>
                            <a:noFill/>
                          </a:ln>
                          <a:solidFill>
                            <a:srgbClr val="FFFFFF"/>
                          </a:solidFill>
                          <a:effectLst/>
                          <a:latin typeface="Calibri" pitchFamily="34" charset="0"/>
                        </a:rPr>
                        <a:t>Los /las</a:t>
                      </a:r>
                      <a:endParaRPr kumimoji="0" lang="es-ES" sz="2100" b="1"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w="254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100" b="1" i="0" u="none" strike="noStrike" cap="none" normalizeH="0" baseline="0" smtClean="0">
                          <a:ln>
                            <a:noFill/>
                          </a:ln>
                          <a:solidFill>
                            <a:srgbClr val="FFFFFF"/>
                          </a:solidFill>
                          <a:effectLst/>
                          <a:latin typeface="Calibri" pitchFamily="34" charset="0"/>
                        </a:rPr>
                        <a:t>Se </a:t>
                      </a:r>
                      <a:endParaRPr kumimoji="0" lang="es-ES" sz="2100" b="1"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w="25400" cap="flat" cmpd="sng" algn="ctr">
                      <a:solidFill>
                        <a:schemeClr val="bg1"/>
                      </a:solidFill>
                      <a:prstDash val="solid"/>
                      <a:round/>
                      <a:headEnd type="none" w="med" len="med"/>
                      <a:tailEnd type="none" w="med" len="med"/>
                    </a:lnB>
                    <a:lnTlToBr>
                      <a:noFill/>
                    </a:lnTlToBr>
                    <a:lnBlToTr>
                      <a:noFill/>
                    </a:lnBlToTr>
                    <a:solidFill>
                      <a:schemeClr val="tx1"/>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Antecedentes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w="25400" cap="flat" cmpd="sng" algn="ctr">
                      <a:solidFill>
                        <a:schemeClr val="bg1"/>
                      </a:solidFill>
                      <a:prstDash val="solid"/>
                      <a:round/>
                      <a:headEnd type="none" w="med" len="med"/>
                      <a:tailEnd type="none" w="med" len="med"/>
                    </a:lnT>
                    <a:lnB>
                      <a:noFill/>
                    </a:lnB>
                    <a:lnTlToBr>
                      <a:noFill/>
                    </a:lnTlToBr>
                    <a:lnBlToTr>
                      <a:noFill/>
                    </a:lnBlToTr>
                    <a:solidFill>
                      <a:srgbClr val="C5773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buscan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w="25400" cap="flat" cmpd="sng" algn="ctr">
                      <a:solidFill>
                        <a:schemeClr val="bg1"/>
                      </a:solidFill>
                      <a:prstDash val="solid"/>
                      <a:round/>
                      <a:headEnd type="none" w="med" len="med"/>
                      <a:tailEnd type="none" w="med" len="med"/>
                    </a:lnT>
                    <a:lnB>
                      <a:noFill/>
                    </a:lnB>
                    <a:lnTlToBr>
                      <a:noFill/>
                    </a:lnTlToBr>
                    <a:lnBlToTr>
                      <a:noFill/>
                    </a:lnBlToTr>
                    <a:solidFill>
                      <a:srgbClr val="C5773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Preguntas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formulan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Problemas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identifican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Hipótesis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construyen</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Justificación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implementa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Objetivos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definen</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Metodología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propone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Presupuesto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calcula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Cronograma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coordina</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Referencias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citan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Anexos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agrega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Introducción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redacta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F79646"/>
                    </a:solid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Delimitación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100" b="0" i="0" u="none" strike="noStrike" cap="none" normalizeH="0" baseline="0" smtClean="0">
                          <a:ln>
                            <a:noFill/>
                          </a:ln>
                          <a:solidFill>
                            <a:srgbClr val="FFFFFF"/>
                          </a:solidFill>
                          <a:effectLst/>
                          <a:latin typeface="Calibri" pitchFamily="34" charset="0"/>
                        </a:rPr>
                        <a:t>Se determina </a:t>
                      </a:r>
                      <a:endParaRPr kumimoji="0" lang="es-ES" sz="2100" b="0" i="0" u="none" strike="noStrike" cap="none" normalizeH="0" baseline="0" smtClean="0">
                        <a:ln>
                          <a:noFill/>
                        </a:ln>
                        <a:solidFill>
                          <a:srgbClr val="FFFFFF"/>
                        </a:solidFill>
                        <a:effectLst/>
                        <a:latin typeface="Calibri" pitchFamily="34" charset="0"/>
                      </a:endParaRPr>
                    </a:p>
                  </a:txBody>
                  <a:tcPr horzOverflow="overflow">
                    <a:lnL>
                      <a:noFill/>
                    </a:lnL>
                    <a:lnR>
                      <a:noFill/>
                    </a:lnR>
                    <a:lnT>
                      <a:noFill/>
                    </a:lnT>
                    <a:lnB>
                      <a:noFill/>
                    </a:lnB>
                    <a:lnTlToBr>
                      <a:noFill/>
                    </a:lnTlToBr>
                    <a:lnBlToTr>
                      <a:noFill/>
                    </a:lnBlToTr>
                    <a:solidFill>
                      <a:srgbClr val="C57736"/>
                    </a:solidFill>
                  </a:tcPr>
                </a:tc>
              </a:tr>
            </a:tbl>
          </a:graphicData>
        </a:graphic>
      </p:graphicFrame>
      <p:sp>
        <p:nvSpPr>
          <p:cNvPr id="23583" name="3 CuadroTexto"/>
          <p:cNvSpPr txBox="1">
            <a:spLocks noChangeArrowheads="1"/>
          </p:cNvSpPr>
          <p:nvPr/>
        </p:nvSpPr>
        <p:spPr bwMode="auto">
          <a:xfrm>
            <a:off x="1116013" y="4292600"/>
            <a:ext cx="2735262" cy="1754188"/>
          </a:xfrm>
          <a:prstGeom prst="rect">
            <a:avLst/>
          </a:prstGeom>
          <a:noFill/>
          <a:ln w="9525">
            <a:noFill/>
            <a:miter lim="800000"/>
            <a:headEnd/>
            <a:tailEnd/>
          </a:ln>
        </p:spPr>
        <p:txBody>
          <a:bodyPr>
            <a:spAutoFit/>
          </a:bodyPr>
          <a:lstStyle/>
          <a:p>
            <a:pPr algn="just"/>
            <a:r>
              <a:rPr lang="es-MX" dirty="0">
                <a:latin typeface="Calibri" pitchFamily="34" charset="0"/>
              </a:rPr>
              <a:t>En el proceso de la investigación se requiere de diversos factores como las preguntas, el problema la hipótesis….</a:t>
            </a:r>
          </a:p>
          <a:p>
            <a:pPr algn="just"/>
            <a:endParaRPr lang="es-ES" dirty="0">
              <a:latin typeface="Calibri" pitchFamily="34" charset="0"/>
            </a:endParaRPr>
          </a:p>
        </p:txBody>
      </p:sp>
      <p:sp>
        <p:nvSpPr>
          <p:cNvPr id="23584" name="4 CuadroTexto"/>
          <p:cNvSpPr txBox="1">
            <a:spLocks noChangeArrowheads="1"/>
          </p:cNvSpPr>
          <p:nvPr/>
        </p:nvSpPr>
        <p:spPr bwMode="auto">
          <a:xfrm>
            <a:off x="1116013" y="1628775"/>
            <a:ext cx="2735262" cy="2585323"/>
          </a:xfrm>
          <a:prstGeom prst="rect">
            <a:avLst/>
          </a:prstGeom>
          <a:noFill/>
          <a:ln w="9525">
            <a:noFill/>
            <a:miter lim="800000"/>
            <a:headEnd/>
            <a:tailEnd/>
          </a:ln>
        </p:spPr>
        <p:txBody>
          <a:bodyPr>
            <a:spAutoFit/>
          </a:bodyPr>
          <a:lstStyle/>
          <a:p>
            <a:pPr algn="just"/>
            <a:r>
              <a:rPr lang="es-MX" dirty="0">
                <a:latin typeface="Calibri" pitchFamily="34" charset="0"/>
              </a:rPr>
              <a:t>La investigación es una acción constante que siempre </a:t>
            </a:r>
            <a:r>
              <a:rPr lang="es-MX" dirty="0" smtClean="0">
                <a:latin typeface="Calibri" pitchFamily="34" charset="0"/>
              </a:rPr>
              <a:t>está </a:t>
            </a:r>
            <a:r>
              <a:rPr lang="es-MX" dirty="0">
                <a:latin typeface="Calibri" pitchFamily="34" charset="0"/>
              </a:rPr>
              <a:t>motivada por la duda o la necesidad de resolver un </a:t>
            </a:r>
            <a:r>
              <a:rPr lang="es-MX" dirty="0" smtClean="0">
                <a:latin typeface="Calibri" pitchFamily="34" charset="0"/>
              </a:rPr>
              <a:t>problema; </a:t>
            </a:r>
            <a:r>
              <a:rPr lang="es-MX" u="sng" dirty="0">
                <a:latin typeface="Calibri" pitchFamily="34" charset="0"/>
              </a:rPr>
              <a:t>el objetivo </a:t>
            </a:r>
            <a:r>
              <a:rPr lang="es-MX" dirty="0">
                <a:latin typeface="Calibri" pitchFamily="34" charset="0"/>
              </a:rPr>
              <a:t>es quien señala la ruta, mientras que el cronograma marca el </a:t>
            </a:r>
            <a:r>
              <a:rPr lang="es-MX" dirty="0" smtClean="0">
                <a:latin typeface="Calibri" pitchFamily="34" charset="0"/>
              </a:rPr>
              <a:t>ritmo.  </a:t>
            </a:r>
            <a:endParaRPr lang="es-ES" dirty="0">
              <a:latin typeface="Calibri" pitchFamily="34" charset="0"/>
            </a:endParaRPr>
          </a:p>
        </p:txBody>
      </p:sp>
      <p:sp>
        <p:nvSpPr>
          <p:cNvPr id="23585" name="5 CuadroTexto"/>
          <p:cNvSpPr txBox="1">
            <a:spLocks noChangeArrowheads="1"/>
          </p:cNvSpPr>
          <p:nvPr/>
        </p:nvSpPr>
        <p:spPr bwMode="auto">
          <a:xfrm>
            <a:off x="539750" y="549275"/>
            <a:ext cx="3960813" cy="646113"/>
          </a:xfrm>
          <a:prstGeom prst="rect">
            <a:avLst/>
          </a:prstGeom>
          <a:noFill/>
          <a:ln w="9525">
            <a:noFill/>
            <a:miter lim="800000"/>
            <a:headEnd/>
            <a:tailEnd/>
          </a:ln>
        </p:spPr>
        <p:txBody>
          <a:bodyPr>
            <a:spAutoFit/>
          </a:bodyPr>
          <a:lstStyle/>
          <a:p>
            <a:pPr algn="ctr"/>
            <a:r>
              <a:rPr lang="es-MX" b="1" dirty="0">
                <a:solidFill>
                  <a:srgbClr val="E78C23"/>
                </a:solidFill>
                <a:latin typeface="Calibri" pitchFamily="34" charset="0"/>
              </a:rPr>
              <a:t>Interpretación de la </a:t>
            </a:r>
            <a:r>
              <a:rPr lang="es-MX" b="1" dirty="0" smtClean="0">
                <a:solidFill>
                  <a:srgbClr val="E78C23"/>
                </a:solidFill>
                <a:latin typeface="Calibri" pitchFamily="34" charset="0"/>
              </a:rPr>
              <a:t>investigación</a:t>
            </a:r>
            <a:endParaRPr lang="es-MX" b="1" dirty="0">
              <a:solidFill>
                <a:srgbClr val="E78C23"/>
              </a:solidFill>
              <a:latin typeface="Calibri" pitchFamily="34" charset="0"/>
            </a:endParaRPr>
          </a:p>
          <a:p>
            <a:endParaRPr lang="es-ES" b="1" dirty="0">
              <a:solidFill>
                <a:srgbClr val="E78C23"/>
              </a:solidFill>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67744" y="260648"/>
            <a:ext cx="4608512" cy="6408712"/>
          </a:xfrm>
          <a:prstGeom prst="rect">
            <a:avLst/>
          </a:prstGeom>
          <a:solidFill>
            <a:srgbClr val="9C4A09"/>
          </a:solidFill>
        </p:spPr>
        <p:style>
          <a:lnRef idx="1">
            <a:schemeClr val="accent1"/>
          </a:lnRef>
          <a:fillRef idx="3">
            <a:schemeClr val="accent1"/>
          </a:fillRef>
          <a:effectRef idx="2">
            <a:schemeClr val="accent1"/>
          </a:effectRef>
          <a:fontRef idx="minor">
            <a:schemeClr val="lt1"/>
          </a:fontRef>
        </p:style>
        <p:txBody>
          <a:bodyPr rtlCol="0" anchor="ctr"/>
          <a:lstStyle/>
          <a:p>
            <a:endParaRPr lang="es-ES" dirty="0"/>
          </a:p>
        </p:txBody>
      </p:sp>
      <p:sp>
        <p:nvSpPr>
          <p:cNvPr id="4" name="CuadroTexto 3"/>
          <p:cNvSpPr txBox="1"/>
          <p:nvPr/>
        </p:nvSpPr>
        <p:spPr>
          <a:xfrm>
            <a:off x="107504" y="332656"/>
            <a:ext cx="8964488" cy="6434063"/>
          </a:xfrm>
          <a:prstGeom prst="rect">
            <a:avLst/>
          </a:prstGeom>
          <a:noFill/>
        </p:spPr>
        <p:txBody>
          <a:bodyPr wrap="square" rtlCol="0">
            <a:spAutoFit/>
          </a:bodyPr>
          <a:lstStyle/>
          <a:p>
            <a:pPr algn="ctr">
              <a:lnSpc>
                <a:spcPct val="70000"/>
              </a:lnSpc>
            </a:pPr>
            <a:r>
              <a:rPr lang="es-ES_tradnl" b="1" dirty="0" smtClean="0">
                <a:solidFill>
                  <a:schemeClr val="bg1"/>
                </a:solidFill>
              </a:rPr>
              <a:t>Créditos</a:t>
            </a:r>
          </a:p>
          <a:p>
            <a:pPr algn="ctr">
              <a:lnSpc>
                <a:spcPct val="70000"/>
              </a:lnSpc>
            </a:pPr>
            <a:endParaRPr lang="es-ES_tradnl" sz="1200" dirty="0" smtClean="0">
              <a:solidFill>
                <a:schemeClr val="bg1"/>
              </a:solidFill>
            </a:endParaRPr>
          </a:p>
          <a:p>
            <a:pPr algn="ctr">
              <a:lnSpc>
                <a:spcPct val="70000"/>
              </a:lnSpc>
            </a:pPr>
            <a:endParaRPr lang="es-ES_tradnl" sz="1200" dirty="0" smtClean="0">
              <a:solidFill>
                <a:schemeClr val="bg1"/>
              </a:solidFill>
            </a:endParaRPr>
          </a:p>
          <a:p>
            <a:pPr algn="ctr">
              <a:lnSpc>
                <a:spcPct val="70000"/>
              </a:lnSpc>
            </a:pPr>
            <a:r>
              <a:rPr lang="es-ES_tradnl" sz="1200" dirty="0" smtClean="0">
                <a:solidFill>
                  <a:schemeClr val="bg1"/>
                </a:solidFill>
              </a:rPr>
              <a:t>Mtro. </a:t>
            </a:r>
            <a:r>
              <a:rPr lang="es-ES_tradnl" sz="1200" dirty="0" err="1" smtClean="0">
                <a:solidFill>
                  <a:schemeClr val="bg1"/>
                </a:solidFill>
              </a:rPr>
              <a:t>Itzcóatl</a:t>
            </a:r>
            <a:r>
              <a:rPr lang="es-ES_tradnl" sz="1200" dirty="0" smtClean="0">
                <a:solidFill>
                  <a:schemeClr val="bg1"/>
                </a:solidFill>
              </a:rPr>
              <a:t> Tonatiuh Bravo Padilla</a:t>
            </a:r>
          </a:p>
          <a:p>
            <a:pPr algn="ctr">
              <a:lnSpc>
                <a:spcPct val="70000"/>
              </a:lnSpc>
            </a:pPr>
            <a:endParaRPr lang="es-ES_tradnl" sz="1200" b="1" dirty="0" smtClean="0">
              <a:solidFill>
                <a:schemeClr val="bg1"/>
              </a:solidFill>
            </a:endParaRPr>
          </a:p>
          <a:p>
            <a:pPr algn="ctr">
              <a:lnSpc>
                <a:spcPct val="70000"/>
              </a:lnSpc>
            </a:pPr>
            <a:r>
              <a:rPr lang="es-ES_tradnl" sz="1200" b="1" dirty="0" smtClean="0">
                <a:solidFill>
                  <a:schemeClr val="bg1"/>
                </a:solidFill>
              </a:rPr>
              <a:t>Rector General</a:t>
            </a:r>
          </a:p>
          <a:p>
            <a:pPr algn="ctr">
              <a:lnSpc>
                <a:spcPct val="70000"/>
              </a:lnSpc>
            </a:pPr>
            <a:endParaRPr lang="es-ES_tradnl" sz="1200" dirty="0" smtClean="0">
              <a:solidFill>
                <a:schemeClr val="bg1"/>
              </a:solidFill>
            </a:endParaRPr>
          </a:p>
          <a:p>
            <a:pPr algn="ctr">
              <a:lnSpc>
                <a:spcPct val="70000"/>
              </a:lnSpc>
            </a:pPr>
            <a:r>
              <a:rPr lang="es-ES_tradnl" sz="1200" dirty="0" smtClean="0">
                <a:solidFill>
                  <a:schemeClr val="bg1"/>
                </a:solidFill>
              </a:rPr>
              <a:t>Dr. Miguel Ángel Navarro Navarro</a:t>
            </a:r>
          </a:p>
          <a:p>
            <a:pPr algn="ctr">
              <a:lnSpc>
                <a:spcPct val="70000"/>
              </a:lnSpc>
            </a:pPr>
            <a:endParaRPr lang="es-ES_tradnl" sz="1200" b="1" dirty="0" smtClean="0">
              <a:solidFill>
                <a:schemeClr val="bg1"/>
              </a:solidFill>
            </a:endParaRPr>
          </a:p>
          <a:p>
            <a:pPr algn="ctr">
              <a:lnSpc>
                <a:spcPct val="70000"/>
              </a:lnSpc>
            </a:pPr>
            <a:r>
              <a:rPr lang="es-ES_tradnl" sz="1200" b="1" dirty="0" smtClean="0">
                <a:solidFill>
                  <a:schemeClr val="bg1"/>
                </a:solidFill>
              </a:rPr>
              <a:t>Vicerrector Ejecutivo</a:t>
            </a:r>
          </a:p>
          <a:p>
            <a:pPr algn="ctr">
              <a:lnSpc>
                <a:spcPct val="70000"/>
              </a:lnSpc>
            </a:pPr>
            <a:endParaRPr lang="es-ES_tradnl" sz="1200" dirty="0" smtClean="0">
              <a:solidFill>
                <a:schemeClr val="bg1"/>
              </a:solidFill>
            </a:endParaRPr>
          </a:p>
          <a:p>
            <a:pPr algn="ctr">
              <a:lnSpc>
                <a:spcPct val="70000"/>
              </a:lnSpc>
            </a:pPr>
            <a:r>
              <a:rPr lang="es-ES_tradnl" sz="1200" dirty="0" smtClean="0">
                <a:solidFill>
                  <a:schemeClr val="bg1"/>
                </a:solidFill>
              </a:rPr>
              <a:t>Mtro. José Alfredo Peña Ramos</a:t>
            </a:r>
          </a:p>
          <a:p>
            <a:pPr algn="ctr">
              <a:lnSpc>
                <a:spcPct val="70000"/>
              </a:lnSpc>
            </a:pPr>
            <a:endParaRPr lang="es-ES_tradnl" sz="1200" b="1" dirty="0" smtClean="0">
              <a:solidFill>
                <a:schemeClr val="bg1"/>
              </a:solidFill>
            </a:endParaRPr>
          </a:p>
          <a:p>
            <a:pPr algn="ctr">
              <a:lnSpc>
                <a:spcPct val="70000"/>
              </a:lnSpc>
            </a:pPr>
            <a:r>
              <a:rPr lang="es-ES_tradnl" sz="1200" b="1" dirty="0" smtClean="0">
                <a:solidFill>
                  <a:schemeClr val="bg1"/>
                </a:solidFill>
              </a:rPr>
              <a:t>Secretario General</a:t>
            </a:r>
          </a:p>
          <a:p>
            <a:pPr algn="ctr">
              <a:lnSpc>
                <a:spcPct val="70000"/>
              </a:lnSpc>
            </a:pPr>
            <a:endParaRPr lang="es-ES_tradnl" sz="1200" dirty="0" smtClean="0">
              <a:solidFill>
                <a:schemeClr val="bg1"/>
              </a:solidFill>
            </a:endParaRPr>
          </a:p>
          <a:p>
            <a:pPr algn="ctr">
              <a:lnSpc>
                <a:spcPct val="70000"/>
              </a:lnSpc>
            </a:pPr>
            <a:r>
              <a:rPr lang="es-ES_tradnl" sz="1200" dirty="0" smtClean="0">
                <a:solidFill>
                  <a:schemeClr val="bg1"/>
                </a:solidFill>
              </a:rPr>
              <a:t>Mtro. José Alberto Castellanos Gutiérrez</a:t>
            </a:r>
          </a:p>
          <a:p>
            <a:pPr algn="ctr">
              <a:lnSpc>
                <a:spcPct val="70000"/>
              </a:lnSpc>
            </a:pPr>
            <a:endParaRPr lang="es-ES_tradnl" sz="1200" dirty="0">
              <a:solidFill>
                <a:schemeClr val="bg1"/>
              </a:solidFill>
            </a:endParaRPr>
          </a:p>
          <a:p>
            <a:pPr algn="ctr">
              <a:lnSpc>
                <a:spcPct val="70000"/>
              </a:lnSpc>
            </a:pPr>
            <a:r>
              <a:rPr lang="es-ES_tradnl" sz="1200" b="1" dirty="0" smtClean="0">
                <a:solidFill>
                  <a:schemeClr val="bg1"/>
                </a:solidFill>
              </a:rPr>
              <a:t>Rector del CUCEA</a:t>
            </a:r>
          </a:p>
          <a:p>
            <a:pPr algn="ctr">
              <a:lnSpc>
                <a:spcPct val="70000"/>
              </a:lnSpc>
            </a:pPr>
            <a:endParaRPr lang="es-ES_tradnl" sz="1200" dirty="0" smtClean="0">
              <a:solidFill>
                <a:schemeClr val="bg1"/>
              </a:solidFill>
            </a:endParaRPr>
          </a:p>
          <a:p>
            <a:pPr algn="ctr">
              <a:lnSpc>
                <a:spcPct val="70000"/>
              </a:lnSpc>
            </a:pPr>
            <a:r>
              <a:rPr lang="es-ES_tradnl" sz="1200" dirty="0" smtClean="0">
                <a:solidFill>
                  <a:schemeClr val="bg1"/>
                </a:solidFill>
              </a:rPr>
              <a:t>Mtro. José Alberto Becerra Santiago</a:t>
            </a:r>
          </a:p>
          <a:p>
            <a:pPr algn="ctr">
              <a:lnSpc>
                <a:spcPct val="70000"/>
              </a:lnSpc>
            </a:pPr>
            <a:endParaRPr lang="es-ES_tradnl" sz="1200" b="1" dirty="0" smtClean="0">
              <a:solidFill>
                <a:schemeClr val="bg1"/>
              </a:solidFill>
            </a:endParaRPr>
          </a:p>
          <a:p>
            <a:pPr algn="ctr">
              <a:lnSpc>
                <a:spcPct val="70000"/>
              </a:lnSpc>
            </a:pPr>
            <a:r>
              <a:rPr lang="es-ES_tradnl" sz="1200" b="1" dirty="0" smtClean="0">
                <a:solidFill>
                  <a:schemeClr val="bg1"/>
                </a:solidFill>
              </a:rPr>
              <a:t>Secretario Académico</a:t>
            </a:r>
          </a:p>
          <a:p>
            <a:pPr algn="ctr">
              <a:lnSpc>
                <a:spcPct val="70000"/>
              </a:lnSpc>
            </a:pPr>
            <a:endParaRPr lang="es-ES_tradnl" sz="1200" dirty="0" smtClean="0">
              <a:solidFill>
                <a:schemeClr val="bg1"/>
              </a:solidFill>
            </a:endParaRPr>
          </a:p>
          <a:p>
            <a:pPr algn="ctr">
              <a:lnSpc>
                <a:spcPct val="70000"/>
              </a:lnSpc>
            </a:pPr>
            <a:r>
              <a:rPr lang="es-ES_tradnl" sz="1200" dirty="0" smtClean="0">
                <a:solidFill>
                  <a:schemeClr val="bg1"/>
                </a:solidFill>
              </a:rPr>
              <a:t>Mtro. José David Flores Ureña</a:t>
            </a:r>
          </a:p>
          <a:p>
            <a:pPr algn="ctr">
              <a:lnSpc>
                <a:spcPct val="70000"/>
              </a:lnSpc>
            </a:pPr>
            <a:endParaRPr lang="es-ES_tradnl" sz="1200" b="1" dirty="0" smtClean="0">
              <a:solidFill>
                <a:schemeClr val="bg1"/>
              </a:solidFill>
            </a:endParaRPr>
          </a:p>
          <a:p>
            <a:pPr algn="ctr">
              <a:lnSpc>
                <a:spcPct val="70000"/>
              </a:lnSpc>
            </a:pPr>
            <a:r>
              <a:rPr lang="es-ES_tradnl" sz="1200" b="1" dirty="0" smtClean="0">
                <a:solidFill>
                  <a:schemeClr val="bg1"/>
                </a:solidFill>
              </a:rPr>
              <a:t>Secretario Administrativo</a:t>
            </a:r>
          </a:p>
          <a:p>
            <a:pPr algn="ctr">
              <a:lnSpc>
                <a:spcPct val="70000"/>
              </a:lnSpc>
            </a:pPr>
            <a:endParaRPr lang="es-ES_tradnl" sz="1200" dirty="0" smtClean="0">
              <a:solidFill>
                <a:schemeClr val="bg1"/>
              </a:solidFill>
            </a:endParaRPr>
          </a:p>
          <a:p>
            <a:pPr algn="ctr">
              <a:lnSpc>
                <a:spcPct val="70000"/>
              </a:lnSpc>
            </a:pPr>
            <a:r>
              <a:rPr lang="es-ES_tradnl" sz="1200" dirty="0" smtClean="0">
                <a:solidFill>
                  <a:schemeClr val="bg1"/>
                </a:solidFill>
              </a:rPr>
              <a:t>Mtro. Alejandro López Rodríguez</a:t>
            </a:r>
          </a:p>
          <a:p>
            <a:pPr algn="ctr">
              <a:lnSpc>
                <a:spcPct val="70000"/>
              </a:lnSpc>
            </a:pPr>
            <a:endParaRPr lang="es-ES_tradnl" sz="1200" b="1" dirty="0" smtClean="0">
              <a:solidFill>
                <a:schemeClr val="bg1"/>
              </a:solidFill>
            </a:endParaRPr>
          </a:p>
          <a:p>
            <a:pPr algn="ctr">
              <a:lnSpc>
                <a:spcPct val="70000"/>
              </a:lnSpc>
            </a:pPr>
            <a:r>
              <a:rPr lang="es-ES_tradnl" sz="1200" b="1" dirty="0" smtClean="0">
                <a:solidFill>
                  <a:schemeClr val="bg1"/>
                </a:solidFill>
              </a:rPr>
              <a:t>Coordinador de Tecnologías para el Aprendizaje</a:t>
            </a:r>
          </a:p>
          <a:p>
            <a:pPr algn="ctr">
              <a:lnSpc>
                <a:spcPct val="70000"/>
              </a:lnSpc>
            </a:pPr>
            <a:endParaRPr lang="es-ES_tradnl" sz="1200" dirty="0" smtClean="0">
              <a:solidFill>
                <a:schemeClr val="bg1"/>
              </a:solidFill>
            </a:endParaRPr>
          </a:p>
          <a:p>
            <a:pPr algn="ctr">
              <a:lnSpc>
                <a:spcPct val="70000"/>
              </a:lnSpc>
            </a:pPr>
            <a:r>
              <a:rPr lang="es-ES_tradnl" sz="1200" dirty="0" smtClean="0">
                <a:solidFill>
                  <a:schemeClr val="bg1"/>
                </a:solidFill>
              </a:rPr>
              <a:t>Mtra. Claudia Adriana González Quintanilla</a:t>
            </a:r>
          </a:p>
          <a:p>
            <a:pPr algn="ctr">
              <a:lnSpc>
                <a:spcPct val="70000"/>
              </a:lnSpc>
            </a:pPr>
            <a:endParaRPr lang="es-ES_tradnl" sz="1200" dirty="0" smtClean="0">
              <a:solidFill>
                <a:schemeClr val="bg1"/>
              </a:solidFill>
            </a:endParaRPr>
          </a:p>
          <a:p>
            <a:pPr algn="ctr">
              <a:lnSpc>
                <a:spcPct val="70000"/>
              </a:lnSpc>
            </a:pPr>
            <a:r>
              <a:rPr lang="es-ES_tradnl" sz="1200" b="1" dirty="0" smtClean="0">
                <a:solidFill>
                  <a:schemeClr val="bg1"/>
                </a:solidFill>
              </a:rPr>
              <a:t>Jefa de Unidad de Diseño Educativo</a:t>
            </a:r>
          </a:p>
          <a:p>
            <a:pPr algn="ctr">
              <a:lnSpc>
                <a:spcPct val="70000"/>
              </a:lnSpc>
            </a:pPr>
            <a:endParaRPr lang="es-ES_tradnl" sz="1200" dirty="0" smtClean="0">
              <a:solidFill>
                <a:schemeClr val="bg1"/>
              </a:solidFill>
            </a:endParaRPr>
          </a:p>
          <a:p>
            <a:pPr algn="ctr">
              <a:lnSpc>
                <a:spcPct val="70000"/>
              </a:lnSpc>
            </a:pPr>
            <a:r>
              <a:rPr lang="es-ES_tradnl" sz="1200" dirty="0" smtClean="0">
                <a:solidFill>
                  <a:schemeClr val="bg1"/>
                </a:solidFill>
              </a:rPr>
              <a:t>Mtra. Miriam </a:t>
            </a:r>
            <a:r>
              <a:rPr lang="es-ES_tradnl" sz="1200" dirty="0" err="1" smtClean="0">
                <a:solidFill>
                  <a:schemeClr val="bg1"/>
                </a:solidFill>
              </a:rPr>
              <a:t>Betsabe</a:t>
            </a:r>
            <a:r>
              <a:rPr lang="es-ES_tradnl" sz="1200" dirty="0" smtClean="0">
                <a:solidFill>
                  <a:schemeClr val="bg1"/>
                </a:solidFill>
              </a:rPr>
              <a:t> Camarena Barba</a:t>
            </a:r>
          </a:p>
          <a:p>
            <a:pPr algn="ctr">
              <a:lnSpc>
                <a:spcPct val="70000"/>
              </a:lnSpc>
            </a:pPr>
            <a:endParaRPr lang="es-ES_tradnl" sz="1200" b="1" dirty="0" smtClean="0">
              <a:solidFill>
                <a:schemeClr val="bg1"/>
              </a:solidFill>
            </a:endParaRPr>
          </a:p>
          <a:p>
            <a:pPr algn="ctr">
              <a:lnSpc>
                <a:spcPct val="70000"/>
              </a:lnSpc>
            </a:pPr>
            <a:r>
              <a:rPr lang="es-ES_tradnl" sz="1200" b="1" dirty="0" smtClean="0">
                <a:solidFill>
                  <a:schemeClr val="bg1"/>
                </a:solidFill>
              </a:rPr>
              <a:t>Diseñadora instruccional</a:t>
            </a:r>
          </a:p>
          <a:p>
            <a:pPr algn="ctr">
              <a:lnSpc>
                <a:spcPct val="70000"/>
              </a:lnSpc>
            </a:pPr>
            <a:endParaRPr lang="es-ES_tradnl" sz="1200" dirty="0" smtClean="0">
              <a:solidFill>
                <a:schemeClr val="bg1"/>
              </a:solidFill>
            </a:endParaRPr>
          </a:p>
          <a:p>
            <a:pPr algn="ctr">
              <a:lnSpc>
                <a:spcPct val="70000"/>
              </a:lnSpc>
            </a:pPr>
            <a:r>
              <a:rPr lang="es-ES_tradnl" sz="1200" dirty="0" smtClean="0">
                <a:solidFill>
                  <a:schemeClr val="bg1"/>
                </a:solidFill>
              </a:rPr>
              <a:t>Mtra. Natividad Covarrubias Tovar</a:t>
            </a:r>
          </a:p>
          <a:p>
            <a:pPr algn="ctr">
              <a:lnSpc>
                <a:spcPct val="70000"/>
              </a:lnSpc>
            </a:pPr>
            <a:endParaRPr lang="es-ES_tradnl" sz="1200" dirty="0" smtClean="0">
              <a:solidFill>
                <a:schemeClr val="bg1"/>
              </a:solidFill>
            </a:endParaRPr>
          </a:p>
          <a:p>
            <a:pPr algn="ctr">
              <a:lnSpc>
                <a:spcPct val="70000"/>
              </a:lnSpc>
            </a:pPr>
            <a:r>
              <a:rPr lang="es-ES_tradnl" sz="1200" b="1" dirty="0" smtClean="0">
                <a:solidFill>
                  <a:schemeClr val="bg1"/>
                </a:solidFill>
              </a:rPr>
              <a:t>Experta disciplinar </a:t>
            </a:r>
          </a:p>
          <a:p>
            <a:pPr algn="ctr">
              <a:lnSpc>
                <a:spcPct val="70000"/>
              </a:lnSpc>
            </a:pPr>
            <a:endParaRPr lang="es-ES_tradnl" sz="1200" dirty="0" smtClean="0">
              <a:solidFill>
                <a:schemeClr val="bg1"/>
              </a:solidFill>
            </a:endParaRPr>
          </a:p>
          <a:p>
            <a:pPr algn="ctr">
              <a:lnSpc>
                <a:spcPct val="70000"/>
              </a:lnSpc>
            </a:pPr>
            <a:r>
              <a:rPr lang="es-ES_tradnl" sz="1200" dirty="0" smtClean="0">
                <a:solidFill>
                  <a:schemeClr val="bg1"/>
                </a:solidFill>
              </a:rPr>
              <a:t>Lic. Claudia Fabiola Olmos de la Cruz</a:t>
            </a:r>
          </a:p>
          <a:p>
            <a:pPr algn="ctr">
              <a:lnSpc>
                <a:spcPct val="70000"/>
              </a:lnSpc>
            </a:pPr>
            <a:endParaRPr lang="es-ES_tradnl" sz="1200" b="1" dirty="0" smtClean="0">
              <a:solidFill>
                <a:schemeClr val="bg1"/>
              </a:solidFill>
            </a:endParaRPr>
          </a:p>
          <a:p>
            <a:pPr algn="ctr">
              <a:lnSpc>
                <a:spcPct val="70000"/>
              </a:lnSpc>
            </a:pPr>
            <a:r>
              <a:rPr lang="es-ES_tradnl" sz="1200" b="1" dirty="0" smtClean="0">
                <a:solidFill>
                  <a:schemeClr val="bg1"/>
                </a:solidFill>
              </a:rPr>
              <a:t>Imagen gráfica</a:t>
            </a:r>
          </a:p>
          <a:p>
            <a:pPr algn="ctr">
              <a:lnSpc>
                <a:spcPct val="70000"/>
              </a:lnSpc>
            </a:pPr>
            <a:endParaRPr lang="es-ES_tradnl" sz="1000" dirty="0" smtClean="0">
              <a:solidFill>
                <a:schemeClr val="bg1"/>
              </a:solidFill>
            </a:endParaRPr>
          </a:p>
          <a:p>
            <a:pPr algn="ctr">
              <a:lnSpc>
                <a:spcPct val="70000"/>
              </a:lnSpc>
            </a:pPr>
            <a:r>
              <a:rPr lang="es-ES_tradnl" sz="1000" b="1" dirty="0" smtClean="0">
                <a:solidFill>
                  <a:schemeClr val="bg1"/>
                </a:solidFill>
              </a:rPr>
              <a:t> </a:t>
            </a:r>
          </a:p>
          <a:p>
            <a:pPr algn="ctr">
              <a:lnSpc>
                <a:spcPct val="70000"/>
              </a:lnSpc>
            </a:pPr>
            <a:endParaRPr lang="es-ES_tradnl" sz="1000" b="1" dirty="0" smtClean="0">
              <a:solidFill>
                <a:schemeClr val="bg1"/>
              </a:solidFill>
            </a:endParaRPr>
          </a:p>
        </p:txBody>
      </p:sp>
    </p:spTree>
    <p:extLst>
      <p:ext uri="{BB962C8B-B14F-4D97-AF65-F5344CB8AC3E}">
        <p14:creationId xmlns="" xmlns:p14="http://schemas.microsoft.com/office/powerpoint/2010/main" val="2983425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2132856"/>
            <a:ext cx="9144000" cy="2448272"/>
          </a:xfrm>
          <a:prstGeom prst="rect">
            <a:avLst/>
          </a:prstGeom>
          <a:solidFill>
            <a:srgbClr val="9C4A09"/>
          </a:solidFill>
        </p:spPr>
        <p:style>
          <a:lnRef idx="1">
            <a:schemeClr val="accent1"/>
          </a:lnRef>
          <a:fillRef idx="3">
            <a:schemeClr val="accent1"/>
          </a:fillRef>
          <a:effectRef idx="2">
            <a:schemeClr val="accent1"/>
          </a:effectRef>
          <a:fontRef idx="minor">
            <a:schemeClr val="lt1"/>
          </a:fontRef>
        </p:style>
        <p:txBody>
          <a:bodyPr rtlCol="0" anchor="ctr"/>
          <a:lstStyle/>
          <a:p>
            <a:endParaRPr lang="es-ES" dirty="0"/>
          </a:p>
        </p:txBody>
      </p:sp>
      <p:sp>
        <p:nvSpPr>
          <p:cNvPr id="4" name="CuadroTexto 3"/>
          <p:cNvSpPr txBox="1"/>
          <p:nvPr/>
        </p:nvSpPr>
        <p:spPr>
          <a:xfrm>
            <a:off x="107504" y="332656"/>
            <a:ext cx="8964488" cy="423193"/>
          </a:xfrm>
          <a:prstGeom prst="rect">
            <a:avLst/>
          </a:prstGeom>
          <a:noFill/>
        </p:spPr>
        <p:txBody>
          <a:bodyPr wrap="square" rtlCol="0">
            <a:spAutoFit/>
          </a:bodyPr>
          <a:lstStyle/>
          <a:p>
            <a:pPr algn="ctr">
              <a:lnSpc>
                <a:spcPct val="70000"/>
              </a:lnSpc>
            </a:pPr>
            <a:endParaRPr lang="es-ES_tradnl" sz="1000" dirty="0" smtClean="0">
              <a:solidFill>
                <a:schemeClr val="bg1"/>
              </a:solidFill>
            </a:endParaRPr>
          </a:p>
          <a:p>
            <a:pPr algn="ctr">
              <a:lnSpc>
                <a:spcPct val="70000"/>
              </a:lnSpc>
            </a:pPr>
            <a:r>
              <a:rPr lang="es-ES_tradnl" sz="1000" b="1" dirty="0" smtClean="0">
                <a:solidFill>
                  <a:schemeClr val="bg1"/>
                </a:solidFill>
              </a:rPr>
              <a:t> </a:t>
            </a:r>
          </a:p>
          <a:p>
            <a:pPr algn="ctr">
              <a:lnSpc>
                <a:spcPct val="70000"/>
              </a:lnSpc>
            </a:pPr>
            <a:endParaRPr lang="es-ES_tradnl" sz="1000" b="1" dirty="0" smtClean="0">
              <a:solidFill>
                <a:schemeClr val="bg1"/>
              </a:solidFill>
            </a:endParaRPr>
          </a:p>
        </p:txBody>
      </p:sp>
      <p:pic>
        <p:nvPicPr>
          <p:cNvPr id="5" name="Imagen 4" descr="logoudg.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10136" y="2348880"/>
            <a:ext cx="2286000" cy="863600"/>
          </a:xfrm>
          <a:prstGeom prst="rect">
            <a:avLst/>
          </a:prstGeom>
        </p:spPr>
      </p:pic>
      <p:sp>
        <p:nvSpPr>
          <p:cNvPr id="6" name="CuadroTexto 5"/>
          <p:cNvSpPr txBox="1"/>
          <p:nvPr/>
        </p:nvSpPr>
        <p:spPr>
          <a:xfrm>
            <a:off x="2051720" y="3429000"/>
            <a:ext cx="5328592" cy="904863"/>
          </a:xfrm>
          <a:prstGeom prst="rect">
            <a:avLst/>
          </a:prstGeom>
          <a:noFill/>
        </p:spPr>
        <p:txBody>
          <a:bodyPr wrap="square" rtlCol="0">
            <a:spAutoFit/>
          </a:bodyPr>
          <a:lstStyle/>
          <a:p>
            <a:pPr algn="ctr">
              <a:lnSpc>
                <a:spcPct val="80000"/>
              </a:lnSpc>
            </a:pPr>
            <a:r>
              <a:rPr lang="es-ES" sz="1100" dirty="0" smtClean="0">
                <a:solidFill>
                  <a:srgbClr val="FFFFFF"/>
                </a:solidFill>
              </a:rPr>
              <a:t> </a:t>
            </a:r>
            <a:r>
              <a:rPr lang="es-ES_tradnl" sz="1100" dirty="0">
                <a:solidFill>
                  <a:srgbClr val="FFFFFF"/>
                </a:solidFill>
              </a:rPr>
              <a:t>Centro Universitario de Ciencias Económico </a:t>
            </a:r>
            <a:r>
              <a:rPr lang="es-ES_tradnl" sz="1100" dirty="0" smtClean="0">
                <a:solidFill>
                  <a:srgbClr val="FFFFFF"/>
                </a:solidFill>
              </a:rPr>
              <a:t>Administrativas</a:t>
            </a:r>
            <a:endParaRPr lang="es-ES_tradnl" sz="1100" dirty="0">
              <a:solidFill>
                <a:srgbClr val="FFFFFF"/>
              </a:solidFill>
            </a:endParaRPr>
          </a:p>
          <a:p>
            <a:pPr algn="ctr">
              <a:lnSpc>
                <a:spcPct val="80000"/>
              </a:lnSpc>
            </a:pPr>
            <a:r>
              <a:rPr lang="es-ES_tradnl" sz="1100" dirty="0">
                <a:solidFill>
                  <a:srgbClr val="FFFFFF"/>
                </a:solidFill>
              </a:rPr>
              <a:t>Coordinación de Tecnologías para el </a:t>
            </a:r>
            <a:r>
              <a:rPr lang="es-ES_tradnl" sz="1100" dirty="0" smtClean="0">
                <a:solidFill>
                  <a:srgbClr val="FFFFFF"/>
                </a:solidFill>
              </a:rPr>
              <a:t>Aprendizaje</a:t>
            </a:r>
            <a:endParaRPr lang="es-ES_tradnl" sz="1100" dirty="0">
              <a:solidFill>
                <a:srgbClr val="FFFFFF"/>
              </a:solidFill>
            </a:endParaRPr>
          </a:p>
          <a:p>
            <a:pPr algn="ctr">
              <a:lnSpc>
                <a:spcPct val="80000"/>
              </a:lnSpc>
            </a:pPr>
            <a:r>
              <a:rPr lang="es-ES_tradnl" sz="1100" dirty="0">
                <a:solidFill>
                  <a:srgbClr val="FFFFFF"/>
                </a:solidFill>
              </a:rPr>
              <a:t>Unidad de Diseño Educativo</a:t>
            </a:r>
          </a:p>
          <a:p>
            <a:pPr algn="ctr">
              <a:lnSpc>
                <a:spcPct val="80000"/>
              </a:lnSpc>
            </a:pPr>
            <a:endParaRPr lang="es-ES_tradnl" sz="1100" dirty="0">
              <a:solidFill>
                <a:srgbClr val="FFFFFF"/>
              </a:solidFill>
            </a:endParaRPr>
          </a:p>
          <a:p>
            <a:pPr algn="ctr">
              <a:lnSpc>
                <a:spcPct val="80000"/>
              </a:lnSpc>
            </a:pPr>
            <a:r>
              <a:rPr lang="es-ES_tradnl" sz="1100" dirty="0">
                <a:solidFill>
                  <a:srgbClr val="FFFFFF"/>
                </a:solidFill>
              </a:rPr>
              <a:t>Zapopan, Jalisco </a:t>
            </a:r>
            <a:r>
              <a:rPr lang="es-ES_tradnl" sz="1100" dirty="0" smtClean="0">
                <a:solidFill>
                  <a:srgbClr val="FFFFFF"/>
                </a:solidFill>
              </a:rPr>
              <a:t>20154</a:t>
            </a:r>
          </a:p>
          <a:p>
            <a:pPr algn="ctr">
              <a:lnSpc>
                <a:spcPct val="80000"/>
              </a:lnSpc>
            </a:pPr>
            <a:r>
              <a:rPr lang="es-ES_tradnl" sz="1100" dirty="0" smtClean="0">
                <a:solidFill>
                  <a:srgbClr val="FFFFFF"/>
                </a:solidFill>
              </a:rPr>
              <a:t>Última actualización: agosto 2015</a:t>
            </a:r>
            <a:endParaRPr lang="es-ES" sz="1100" dirty="0">
              <a:solidFill>
                <a:srgbClr val="FFFFFF"/>
              </a:solidFill>
            </a:endParaRPr>
          </a:p>
        </p:txBody>
      </p:sp>
    </p:spTree>
    <p:extLst>
      <p:ext uri="{BB962C8B-B14F-4D97-AF65-F5344CB8AC3E}">
        <p14:creationId xmlns="" xmlns:p14="http://schemas.microsoft.com/office/powerpoint/2010/main" val="1465113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1988840"/>
            <a:ext cx="9144000" cy="792088"/>
          </a:xfrm>
          <a:prstGeom prst="rect">
            <a:avLst/>
          </a:prstGeom>
          <a:solidFill>
            <a:srgbClr val="9C4A0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1 Título"/>
          <p:cNvSpPr>
            <a:spLocks noGrp="1"/>
          </p:cNvSpPr>
          <p:nvPr>
            <p:ph type="title"/>
          </p:nvPr>
        </p:nvSpPr>
        <p:spPr>
          <a:xfrm>
            <a:off x="467544" y="1772816"/>
            <a:ext cx="8229600" cy="1143000"/>
          </a:xfrm>
        </p:spPr>
        <p:txBody>
          <a:bodyPr/>
          <a:lstStyle/>
          <a:p>
            <a:r>
              <a:rPr lang="es-MX" dirty="0" smtClean="0">
                <a:solidFill>
                  <a:srgbClr val="FFFFFF"/>
                </a:solidFill>
              </a:rPr>
              <a:t>Repasando… </a:t>
            </a:r>
            <a:endParaRPr lang="es-MX" dirty="0">
              <a:solidFill>
                <a:srgbClr val="FFFFFF"/>
              </a:solidFill>
            </a:endParaRPr>
          </a:p>
        </p:txBody>
      </p:sp>
      <p:sp>
        <p:nvSpPr>
          <p:cNvPr id="3" name="2 Marcador de contenido"/>
          <p:cNvSpPr>
            <a:spLocks noGrp="1"/>
          </p:cNvSpPr>
          <p:nvPr>
            <p:ph idx="1"/>
          </p:nvPr>
        </p:nvSpPr>
        <p:spPr>
          <a:xfrm>
            <a:off x="395536" y="3140968"/>
            <a:ext cx="8229600" cy="2016224"/>
          </a:xfrm>
        </p:spPr>
        <p:txBody>
          <a:bodyPr/>
          <a:lstStyle/>
          <a:p>
            <a:pPr marL="0" indent="0" algn="ctr">
              <a:buNone/>
            </a:pPr>
            <a:r>
              <a:rPr lang="es-MX" sz="4000" dirty="0" smtClean="0">
                <a:cs typeface="Aharoni" panose="02010803020104030203" pitchFamily="2" charset="-79"/>
              </a:rPr>
              <a:t>Para iniciar con la investigación es necesario empezar con el problema: </a:t>
            </a:r>
            <a:endParaRPr lang="es-MX" sz="4000" dirty="0">
              <a:cs typeface="Aharoni" panose="02010803020104030203" pitchFamily="2" charset="-79"/>
            </a:endParaRPr>
          </a:p>
        </p:txBody>
      </p:sp>
    </p:spTree>
    <p:extLst>
      <p:ext uri="{BB962C8B-B14F-4D97-AF65-F5344CB8AC3E}">
        <p14:creationId xmlns="" xmlns:p14="http://schemas.microsoft.com/office/powerpoint/2010/main" val="1730477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1.png"/>
          <p:cNvPicPr>
            <a:picLocks noChangeAspect="1"/>
          </p:cNvPicPr>
          <p:nvPr/>
        </p:nvPicPr>
        <p:blipFill rotWithShape="1">
          <a:blip r:embed="rId2" cstate="print">
            <a:extLst>
              <a:ext uri="{28A0092B-C50C-407E-A947-70E740481C1C}">
                <a14:useLocalDpi xmlns="" xmlns:a14="http://schemas.microsoft.com/office/drawing/2010/main" val="0"/>
              </a:ext>
            </a:extLst>
          </a:blip>
          <a:srcRect l="29122" t="13754" r="8678" b="44321"/>
          <a:stretch/>
        </p:blipFill>
        <p:spPr>
          <a:xfrm>
            <a:off x="107504" y="189087"/>
            <a:ext cx="8947236" cy="6264249"/>
          </a:xfrm>
          <a:prstGeom prst="rect">
            <a:avLst/>
          </a:prstGeom>
        </p:spPr>
      </p:pic>
      <p:cxnSp>
        <p:nvCxnSpPr>
          <p:cNvPr id="6" name="98 Conector recto"/>
          <p:cNvCxnSpPr/>
          <p:nvPr/>
        </p:nvCxnSpPr>
        <p:spPr>
          <a:xfrm>
            <a:off x="144463" y="6021388"/>
            <a:ext cx="8820150" cy="0"/>
          </a:xfrm>
          <a:prstGeom prst="line">
            <a:avLst/>
          </a:prstGeom>
          <a:ln>
            <a:solidFill>
              <a:schemeClr val="accent6">
                <a:lumMod val="50000"/>
              </a:schemeClr>
            </a:solidFill>
          </a:ln>
        </p:spPr>
        <p:style>
          <a:lnRef idx="3">
            <a:schemeClr val="dk1"/>
          </a:lnRef>
          <a:fillRef idx="0">
            <a:schemeClr val="dk1"/>
          </a:fillRef>
          <a:effectRef idx="2">
            <a:schemeClr val="dk1"/>
          </a:effectRef>
          <a:fontRef idx="minor">
            <a:schemeClr val="tx1"/>
          </a:fontRef>
        </p:style>
      </p:cxnSp>
      <p:sp>
        <p:nvSpPr>
          <p:cNvPr id="7" name="25 Rectángulo"/>
          <p:cNvSpPr>
            <a:spLocks noChangeArrowheads="1"/>
          </p:cNvSpPr>
          <p:nvPr/>
        </p:nvSpPr>
        <p:spPr bwMode="auto">
          <a:xfrm>
            <a:off x="179388" y="6119813"/>
            <a:ext cx="8713787" cy="646112"/>
          </a:xfrm>
          <a:prstGeom prst="rect">
            <a:avLst/>
          </a:prstGeom>
          <a:noFill/>
          <a:ln w="9525">
            <a:noFill/>
            <a:miter lim="800000"/>
            <a:headEnd/>
            <a:tailEnd/>
          </a:ln>
        </p:spPr>
        <p:txBody>
          <a:bodyPr>
            <a:spAutoFit/>
          </a:bodyPr>
          <a:lstStyle/>
          <a:p>
            <a:r>
              <a:rPr lang="es-ES_tradnl" b="1" dirty="0">
                <a:solidFill>
                  <a:srgbClr val="803D07"/>
                </a:solidFill>
                <a:latin typeface="Calibri" pitchFamily="34" charset="0"/>
              </a:rPr>
              <a:t>Hipótesis</a:t>
            </a:r>
            <a:r>
              <a:rPr lang="es-ES_tradnl" dirty="0">
                <a:solidFill>
                  <a:srgbClr val="803D07"/>
                </a:solidFill>
                <a:latin typeface="Calibri" pitchFamily="34" charset="0"/>
              </a:rPr>
              <a:t>: </a:t>
            </a:r>
            <a:r>
              <a:rPr lang="es-ES_tradnl" dirty="0" smtClean="0">
                <a:solidFill>
                  <a:srgbClr val="803D07"/>
                </a:solidFill>
                <a:latin typeface="Calibri" pitchFamily="34" charset="0"/>
              </a:rPr>
              <a:t>es </a:t>
            </a:r>
            <a:r>
              <a:rPr lang="es-ES_tradnl" dirty="0">
                <a:solidFill>
                  <a:srgbClr val="803D07"/>
                </a:solidFill>
                <a:latin typeface="Calibri" pitchFamily="34" charset="0"/>
              </a:rPr>
              <a:t>el segundo paso en una investigación y consiste en una proposición tentativa que pretende resolver algún problema o explicar algún fenómeno.</a:t>
            </a:r>
            <a:endParaRPr lang="es-MX" dirty="0">
              <a:solidFill>
                <a:srgbClr val="803D07"/>
              </a:solidFill>
              <a:latin typeface="Calibri" pitchFamily="34" charset="0"/>
            </a:endParaRPr>
          </a:p>
        </p:txBody>
      </p:sp>
    </p:spTree>
    <p:extLst>
      <p:ext uri="{BB962C8B-B14F-4D97-AF65-F5344CB8AC3E}">
        <p14:creationId xmlns="" xmlns:p14="http://schemas.microsoft.com/office/powerpoint/2010/main" val="79713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2780928"/>
            <a:ext cx="9144000" cy="792088"/>
          </a:xfrm>
          <a:prstGeom prst="rect">
            <a:avLst/>
          </a:prstGeom>
          <a:solidFill>
            <a:srgbClr val="9C4A0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1 Marcador de contenido"/>
          <p:cNvSpPr>
            <a:spLocks noGrp="1"/>
          </p:cNvSpPr>
          <p:nvPr>
            <p:ph/>
          </p:nvPr>
        </p:nvSpPr>
        <p:spPr/>
        <p:txBody>
          <a:bodyPr anchor="ctr"/>
          <a:lstStyle/>
          <a:p>
            <a:pPr marL="0" indent="0" algn="ctr">
              <a:buNone/>
            </a:pPr>
            <a:r>
              <a:rPr lang="es-MX" sz="4000" dirty="0" smtClean="0">
                <a:solidFill>
                  <a:srgbClr val="FFFFFF"/>
                </a:solidFill>
                <a:latin typeface="+mj-lt"/>
                <a:cs typeface="Aharoni" panose="02010803020104030203" pitchFamily="2" charset="-79"/>
              </a:rPr>
              <a:t>El </a:t>
            </a:r>
            <a:r>
              <a:rPr lang="es-MX" sz="4000" dirty="0" smtClean="0">
                <a:solidFill>
                  <a:srgbClr val="FFFFFF"/>
                </a:solidFill>
                <a:latin typeface="+mj-lt"/>
                <a:cs typeface="Aharoni" panose="02010803020104030203" pitchFamily="2" charset="-79"/>
              </a:rPr>
              <a:t>ejemplo: </a:t>
            </a:r>
            <a:endParaRPr lang="es-MX" sz="4000" dirty="0">
              <a:solidFill>
                <a:srgbClr val="FFFFFF"/>
              </a:solidFill>
              <a:latin typeface="+mj-lt"/>
              <a:cs typeface="Aharoni" panose="02010803020104030203" pitchFamily="2" charset="-79"/>
            </a:endParaRPr>
          </a:p>
        </p:txBody>
      </p:sp>
    </p:spTree>
    <p:extLst>
      <p:ext uri="{BB962C8B-B14F-4D97-AF65-F5344CB8AC3E}">
        <p14:creationId xmlns="" xmlns:p14="http://schemas.microsoft.com/office/powerpoint/2010/main" val="789304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39 Rectángulo"/>
          <p:cNvSpPr/>
          <p:nvPr/>
        </p:nvSpPr>
        <p:spPr>
          <a:xfrm>
            <a:off x="3851274" y="530770"/>
            <a:ext cx="1584326" cy="641373"/>
          </a:xfrm>
          <a:prstGeom prst="rect">
            <a:avLst/>
          </a:prstGeom>
          <a:noFill/>
          <a:ln>
            <a:solidFill>
              <a:srgbClr val="F6BF6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900" b="1" dirty="0" smtClean="0">
                <a:solidFill>
                  <a:srgbClr val="803D07"/>
                </a:solidFill>
              </a:rPr>
              <a:t>OBJETO DE ESTUDIO </a:t>
            </a:r>
          </a:p>
          <a:p>
            <a:pPr algn="ctr" fontAlgn="auto">
              <a:spcBef>
                <a:spcPts val="0"/>
              </a:spcBef>
              <a:spcAft>
                <a:spcPts val="0"/>
              </a:spcAft>
              <a:defRPr/>
            </a:pPr>
            <a:r>
              <a:rPr lang="es-MX" sz="900" dirty="0" smtClean="0">
                <a:solidFill>
                  <a:srgbClr val="803D07"/>
                </a:solidFill>
              </a:rPr>
              <a:t>Extracción de conocimiento</a:t>
            </a:r>
            <a:endParaRPr lang="es-ES" sz="900" dirty="0">
              <a:solidFill>
                <a:srgbClr val="803D07"/>
              </a:solidFill>
            </a:endParaRPr>
          </a:p>
        </p:txBody>
      </p:sp>
      <p:sp>
        <p:nvSpPr>
          <p:cNvPr id="46" name="45 Rectángulo"/>
          <p:cNvSpPr/>
          <p:nvPr/>
        </p:nvSpPr>
        <p:spPr>
          <a:xfrm>
            <a:off x="323849" y="4536082"/>
            <a:ext cx="1439863" cy="1071563"/>
          </a:xfrm>
          <a:prstGeom prst="rect">
            <a:avLst/>
          </a:prstGeom>
          <a:solidFill>
            <a:srgbClr val="E78C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s-MX" sz="900" b="1" u="sng" dirty="0" smtClean="0">
                <a:solidFill>
                  <a:srgbClr val="FFFFFF"/>
                </a:solidFill>
              </a:rPr>
              <a:t>INTRODUCCIÓN</a:t>
            </a:r>
          </a:p>
          <a:p>
            <a:r>
              <a:rPr lang="es-MX" sz="900" dirty="0" smtClean="0">
                <a:solidFill>
                  <a:srgbClr val="FFFFFF"/>
                </a:solidFill>
              </a:rPr>
              <a:t>Planteamiento</a:t>
            </a:r>
          </a:p>
          <a:p>
            <a:r>
              <a:rPr lang="es-MX" sz="900" dirty="0" smtClean="0">
                <a:solidFill>
                  <a:srgbClr val="FFFFFF"/>
                </a:solidFill>
              </a:rPr>
              <a:t>Objetivo </a:t>
            </a:r>
          </a:p>
          <a:p>
            <a:r>
              <a:rPr lang="es-MX" sz="900" dirty="0" smtClean="0">
                <a:solidFill>
                  <a:srgbClr val="FFFFFF"/>
                </a:solidFill>
              </a:rPr>
              <a:t>Justificación </a:t>
            </a:r>
          </a:p>
          <a:p>
            <a:r>
              <a:rPr lang="es-MX" sz="900" dirty="0" smtClean="0">
                <a:solidFill>
                  <a:srgbClr val="FFFFFF"/>
                </a:solidFill>
              </a:rPr>
              <a:t>Hipótesis </a:t>
            </a:r>
            <a:endParaRPr lang="es-ES" sz="900" dirty="0">
              <a:solidFill>
                <a:srgbClr val="FFFFFF"/>
              </a:solidFill>
            </a:endParaRPr>
          </a:p>
        </p:txBody>
      </p:sp>
      <p:sp>
        <p:nvSpPr>
          <p:cNvPr id="47" name="46 Rectángulo"/>
          <p:cNvSpPr/>
          <p:nvPr/>
        </p:nvSpPr>
        <p:spPr>
          <a:xfrm>
            <a:off x="323849" y="2099270"/>
            <a:ext cx="2087911" cy="838994"/>
          </a:xfrm>
          <a:prstGeom prst="rect">
            <a:avLst/>
          </a:prstGeom>
          <a:solidFill>
            <a:srgbClr val="E78C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MX" sz="900" b="1" u="sng" dirty="0" smtClean="0">
                <a:solidFill>
                  <a:srgbClr val="FFFFFF"/>
                </a:solidFill>
              </a:rPr>
              <a:t>TEMA</a:t>
            </a:r>
          </a:p>
          <a:p>
            <a:pPr algn="just"/>
            <a:r>
              <a:rPr lang="es-MX" sz="900" dirty="0" smtClean="0">
                <a:solidFill>
                  <a:srgbClr val="FFFFFF"/>
                </a:solidFill>
              </a:rPr>
              <a:t> </a:t>
            </a:r>
            <a:r>
              <a:rPr lang="es-MX" sz="900" dirty="0">
                <a:solidFill>
                  <a:srgbClr val="FFFFFF"/>
                </a:solidFill>
              </a:rPr>
              <a:t>Extracción de </a:t>
            </a:r>
            <a:r>
              <a:rPr lang="es-MX" sz="900" dirty="0" smtClean="0">
                <a:solidFill>
                  <a:srgbClr val="FFFFFF"/>
                </a:solidFill>
              </a:rPr>
              <a:t>conocimiento </a:t>
            </a:r>
            <a:r>
              <a:rPr lang="es-MX" sz="900" dirty="0">
                <a:solidFill>
                  <a:srgbClr val="FFFFFF"/>
                </a:solidFill>
              </a:rPr>
              <a:t>mediante la </a:t>
            </a:r>
            <a:r>
              <a:rPr lang="es-MX" sz="900" dirty="0" smtClean="0">
                <a:solidFill>
                  <a:srgbClr val="FFFFFF"/>
                </a:solidFill>
              </a:rPr>
              <a:t>selección </a:t>
            </a:r>
            <a:r>
              <a:rPr lang="es-MX" sz="900" dirty="0">
                <a:solidFill>
                  <a:srgbClr val="FFFFFF"/>
                </a:solidFill>
              </a:rPr>
              <a:t>de a</a:t>
            </a:r>
            <a:r>
              <a:rPr lang="es-MX" sz="900" dirty="0" smtClean="0">
                <a:solidFill>
                  <a:srgbClr val="FFFFFF"/>
                </a:solidFill>
              </a:rPr>
              <a:t>tributos </a:t>
            </a:r>
            <a:r>
              <a:rPr lang="es-MX" sz="900" dirty="0">
                <a:solidFill>
                  <a:srgbClr val="FFFFFF"/>
                </a:solidFill>
              </a:rPr>
              <a:t>y el </a:t>
            </a:r>
            <a:r>
              <a:rPr lang="es-MX" sz="900" dirty="0" smtClean="0">
                <a:solidFill>
                  <a:srgbClr val="FFFFFF"/>
                </a:solidFill>
              </a:rPr>
              <a:t>aprendizaje </a:t>
            </a:r>
            <a:r>
              <a:rPr lang="es-MX" sz="900" dirty="0">
                <a:solidFill>
                  <a:srgbClr val="FFFFFF"/>
                </a:solidFill>
              </a:rPr>
              <a:t>de </a:t>
            </a:r>
            <a:r>
              <a:rPr lang="es-MX" sz="900" dirty="0" smtClean="0">
                <a:solidFill>
                  <a:srgbClr val="FFFFFF"/>
                </a:solidFill>
              </a:rPr>
              <a:t>árboles </a:t>
            </a:r>
            <a:r>
              <a:rPr lang="es-MX" sz="900" dirty="0">
                <a:solidFill>
                  <a:srgbClr val="FFFFFF"/>
                </a:solidFill>
              </a:rPr>
              <a:t>de </a:t>
            </a:r>
            <a:r>
              <a:rPr lang="es-MX" sz="900" dirty="0" smtClean="0">
                <a:solidFill>
                  <a:srgbClr val="FFFFFF"/>
                </a:solidFill>
              </a:rPr>
              <a:t>decisión </a:t>
            </a:r>
            <a:r>
              <a:rPr lang="es-MX" sz="900" dirty="0">
                <a:solidFill>
                  <a:srgbClr val="FFFFFF"/>
                </a:solidFill>
              </a:rPr>
              <a:t>en </a:t>
            </a:r>
            <a:r>
              <a:rPr lang="es-MX" sz="900" dirty="0" smtClean="0">
                <a:solidFill>
                  <a:srgbClr val="FFFFFF"/>
                </a:solidFill>
              </a:rPr>
              <a:t>bases </a:t>
            </a:r>
            <a:r>
              <a:rPr lang="es-MX" sz="900" dirty="0">
                <a:solidFill>
                  <a:srgbClr val="FFFFFF"/>
                </a:solidFill>
              </a:rPr>
              <a:t>de </a:t>
            </a:r>
            <a:r>
              <a:rPr lang="es-MX" sz="900" dirty="0" smtClean="0">
                <a:solidFill>
                  <a:srgbClr val="FFFFFF"/>
                </a:solidFill>
              </a:rPr>
              <a:t>datos </a:t>
            </a:r>
            <a:r>
              <a:rPr lang="es-MX" sz="900" dirty="0">
                <a:solidFill>
                  <a:srgbClr val="FFFFFF"/>
                </a:solidFill>
              </a:rPr>
              <a:t>Espaciales </a:t>
            </a:r>
            <a:endParaRPr lang="es-ES" sz="900" dirty="0">
              <a:solidFill>
                <a:srgbClr val="FFFFFF"/>
              </a:solidFill>
            </a:endParaRPr>
          </a:p>
        </p:txBody>
      </p:sp>
      <p:sp>
        <p:nvSpPr>
          <p:cNvPr id="33" name="32 Rectángulo"/>
          <p:cNvSpPr/>
          <p:nvPr/>
        </p:nvSpPr>
        <p:spPr>
          <a:xfrm>
            <a:off x="323850" y="3068860"/>
            <a:ext cx="2735264" cy="1296789"/>
          </a:xfrm>
          <a:prstGeom prst="rect">
            <a:avLst/>
          </a:prstGeom>
          <a:solidFill>
            <a:srgbClr val="EFA53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MX" sz="900" b="1" u="sng" dirty="0" smtClean="0">
                <a:solidFill>
                  <a:srgbClr val="FFFFFF"/>
                </a:solidFill>
              </a:rPr>
              <a:t>PREGUNTAS</a:t>
            </a:r>
          </a:p>
          <a:p>
            <a:pPr algn="just" fontAlgn="auto">
              <a:spcBef>
                <a:spcPts val="0"/>
              </a:spcBef>
              <a:spcAft>
                <a:spcPts val="0"/>
              </a:spcAft>
              <a:defRPr/>
            </a:pPr>
            <a:r>
              <a:rPr lang="es-MX" sz="900" dirty="0" smtClean="0">
                <a:solidFill>
                  <a:srgbClr val="FFFFFF"/>
                </a:solidFill>
              </a:rPr>
              <a:t>¿Tendrán alguna relación fenómenos </a:t>
            </a:r>
            <a:r>
              <a:rPr lang="es-MX" sz="900" dirty="0">
                <a:solidFill>
                  <a:srgbClr val="FFFFFF"/>
                </a:solidFill>
              </a:rPr>
              <a:t>como la marginación, la delincuencia y la mortalidad por accidentes vehiculares, </a:t>
            </a:r>
            <a:r>
              <a:rPr lang="es-MX" sz="900" dirty="0" smtClean="0">
                <a:solidFill>
                  <a:srgbClr val="FFFFFF"/>
                </a:solidFill>
              </a:rPr>
              <a:t>por encontrarse relacionados espacialmente? </a:t>
            </a:r>
            <a:r>
              <a:rPr lang="es-MX" sz="900" b="1" dirty="0" smtClean="0">
                <a:solidFill>
                  <a:srgbClr val="FFFFFF"/>
                </a:solidFill>
              </a:rPr>
              <a:t> </a:t>
            </a:r>
          </a:p>
          <a:p>
            <a:pPr algn="just" fontAlgn="auto">
              <a:spcBef>
                <a:spcPts val="0"/>
              </a:spcBef>
              <a:spcAft>
                <a:spcPts val="0"/>
              </a:spcAft>
              <a:defRPr/>
            </a:pPr>
            <a:r>
              <a:rPr lang="es-MX" sz="900" dirty="0" smtClean="0">
                <a:solidFill>
                  <a:srgbClr val="FFFFFF"/>
                </a:solidFill>
              </a:rPr>
              <a:t>¿Es </a:t>
            </a:r>
            <a:r>
              <a:rPr lang="es-MX" sz="900" dirty="0">
                <a:solidFill>
                  <a:srgbClr val="FFFFFF"/>
                </a:solidFill>
              </a:rPr>
              <a:t>posible analizar dos o más conjuntos de datos disímbolos gracias a la vinculación espacial que existe entre </a:t>
            </a:r>
            <a:r>
              <a:rPr lang="es-MX" sz="900" dirty="0" smtClean="0">
                <a:solidFill>
                  <a:srgbClr val="FFFFFF"/>
                </a:solidFill>
              </a:rPr>
              <a:t>ellos?   </a:t>
            </a:r>
            <a:endParaRPr lang="es-ES" sz="900" dirty="0">
              <a:solidFill>
                <a:srgbClr val="FFFFFF"/>
              </a:solidFill>
            </a:endParaRPr>
          </a:p>
        </p:txBody>
      </p:sp>
      <p:sp>
        <p:nvSpPr>
          <p:cNvPr id="34" name="33 Rectángulo"/>
          <p:cNvSpPr/>
          <p:nvPr/>
        </p:nvSpPr>
        <p:spPr>
          <a:xfrm>
            <a:off x="323850" y="404564"/>
            <a:ext cx="3195240" cy="1535161"/>
          </a:xfrm>
          <a:prstGeom prst="rect">
            <a:avLst/>
          </a:prstGeom>
          <a:solidFill>
            <a:srgbClr val="E78C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MX" sz="900" b="1" u="sng" baseline="30000" dirty="0">
                <a:solidFill>
                  <a:schemeClr val="bg1"/>
                </a:solidFill>
              </a:rPr>
              <a:t> </a:t>
            </a:r>
            <a:r>
              <a:rPr lang="es-MX" sz="900" b="1" u="sng" dirty="0" smtClean="0">
                <a:solidFill>
                  <a:schemeClr val="bg1"/>
                </a:solidFill>
              </a:rPr>
              <a:t>ANTECEDENTES</a:t>
            </a:r>
            <a:r>
              <a:rPr lang="es-MX" sz="900" b="1" u="sng" baseline="30000" dirty="0" smtClean="0">
                <a:solidFill>
                  <a:schemeClr val="bg1"/>
                </a:solidFill>
              </a:rPr>
              <a:t>1</a:t>
            </a:r>
          </a:p>
          <a:p>
            <a:pPr algn="just" fontAlgn="auto">
              <a:spcBef>
                <a:spcPts val="0"/>
              </a:spcBef>
              <a:spcAft>
                <a:spcPts val="0"/>
              </a:spcAft>
              <a:defRPr/>
            </a:pPr>
            <a:r>
              <a:rPr lang="es-MX" sz="900" dirty="0" smtClean="0">
                <a:solidFill>
                  <a:schemeClr val="bg1"/>
                </a:solidFill>
              </a:rPr>
              <a:t>El </a:t>
            </a:r>
            <a:r>
              <a:rPr lang="es-MX" sz="900" dirty="0">
                <a:solidFill>
                  <a:schemeClr val="bg1"/>
                </a:solidFill>
              </a:rPr>
              <a:t>uso de sistemas de información geográfica (SIG) permite realizar operaciones de </a:t>
            </a:r>
            <a:r>
              <a:rPr lang="es-MX" sz="900" dirty="0" err="1">
                <a:solidFill>
                  <a:schemeClr val="bg1"/>
                </a:solidFill>
              </a:rPr>
              <a:t>geoprocesamiento</a:t>
            </a:r>
            <a:r>
              <a:rPr lang="es-MX" sz="900" dirty="0">
                <a:solidFill>
                  <a:schemeClr val="bg1"/>
                </a:solidFill>
              </a:rPr>
              <a:t> así como consultas que involucran criterios espaciales, entre otras funciones, la aplicación de tecnologías de información como el descubrimiento de conocimiento en bases de datos (KDD) podría introducir nuevos métodos de análisis como la identificación de patrones mediante el aprendizaje inductivo en extensos cúmulos de datos espaciales. </a:t>
            </a:r>
            <a:endParaRPr lang="es-ES" sz="900" dirty="0">
              <a:solidFill>
                <a:schemeClr val="bg1"/>
              </a:solidFill>
            </a:endParaRPr>
          </a:p>
        </p:txBody>
      </p:sp>
      <p:sp>
        <p:nvSpPr>
          <p:cNvPr id="9" name="8 Rectángulo"/>
          <p:cNvSpPr/>
          <p:nvPr/>
        </p:nvSpPr>
        <p:spPr>
          <a:xfrm>
            <a:off x="1907704" y="4437112"/>
            <a:ext cx="2735737" cy="1655538"/>
          </a:xfrm>
          <a:prstGeom prst="rect">
            <a:avLst/>
          </a:prstGeom>
          <a:solidFill>
            <a:srgbClr val="8654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900" dirty="0" smtClean="0"/>
              <a:t>HIPÓTESIS</a:t>
            </a:r>
          </a:p>
          <a:p>
            <a:pPr fontAlgn="auto">
              <a:spcBef>
                <a:spcPts val="0"/>
              </a:spcBef>
              <a:spcAft>
                <a:spcPts val="0"/>
              </a:spcAft>
              <a:defRPr/>
            </a:pPr>
            <a:r>
              <a:rPr lang="es-MX" sz="900" dirty="0"/>
              <a:t>C</a:t>
            </a:r>
            <a:r>
              <a:rPr lang="es-MX" sz="900" dirty="0" smtClean="0"/>
              <a:t>on </a:t>
            </a:r>
            <a:r>
              <a:rPr lang="es-MX" sz="900" dirty="0"/>
              <a:t>la aplicación de técnicas de </a:t>
            </a:r>
            <a:r>
              <a:rPr lang="es-MX" sz="900" dirty="0" smtClean="0"/>
              <a:t>inteligencia </a:t>
            </a:r>
            <a:r>
              <a:rPr lang="es-MX" sz="900" dirty="0"/>
              <a:t>a</a:t>
            </a:r>
            <a:r>
              <a:rPr lang="es-MX" sz="900" dirty="0" smtClean="0"/>
              <a:t>rtificial </a:t>
            </a:r>
            <a:r>
              <a:rPr lang="es-MX" sz="900" dirty="0"/>
              <a:t>es posible encontrar factores ocultos, subestimados o no considerados, que pueden ser potencialmente relevantes para la caracterización y explicación de fenómenos complejos. </a:t>
            </a:r>
            <a:r>
              <a:rPr lang="es-MX" sz="900" dirty="0" smtClean="0"/>
              <a:t> Mediante la búsqueda  de patrones entre las instancias de dos o más conjuntos de datos espaciales que sólo pueden relacionarse topológicamente y/o métricamente  entre sí aplicando algoritmos de aprendizaje automático.  </a:t>
            </a:r>
            <a:endParaRPr lang="es-ES" sz="900" dirty="0"/>
          </a:p>
        </p:txBody>
      </p:sp>
      <p:sp>
        <p:nvSpPr>
          <p:cNvPr id="8" name="7 Rectángulo"/>
          <p:cNvSpPr/>
          <p:nvPr/>
        </p:nvSpPr>
        <p:spPr>
          <a:xfrm>
            <a:off x="3851275" y="2762845"/>
            <a:ext cx="1584325" cy="1530350"/>
          </a:xfrm>
          <a:prstGeom prst="rect">
            <a:avLst/>
          </a:prstGeom>
          <a:solidFill>
            <a:srgbClr val="A57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900" b="1" u="sng" dirty="0" smtClean="0">
                <a:solidFill>
                  <a:schemeClr val="bg1"/>
                </a:solidFill>
              </a:rPr>
              <a:t>PROBLEMA</a:t>
            </a:r>
          </a:p>
          <a:p>
            <a:pPr algn="just" fontAlgn="auto">
              <a:spcBef>
                <a:spcPts val="0"/>
              </a:spcBef>
              <a:spcAft>
                <a:spcPts val="0"/>
              </a:spcAft>
              <a:defRPr/>
            </a:pPr>
            <a:r>
              <a:rPr lang="es-MX" sz="900" dirty="0" smtClean="0">
                <a:solidFill>
                  <a:schemeClr val="bg1"/>
                </a:solidFill>
              </a:rPr>
              <a:t>Insuficiente capacidad </a:t>
            </a:r>
            <a:r>
              <a:rPr lang="es-MX" sz="900" dirty="0">
                <a:solidFill>
                  <a:schemeClr val="bg1"/>
                </a:solidFill>
              </a:rPr>
              <a:t>humana para analizar </a:t>
            </a:r>
            <a:r>
              <a:rPr lang="es-MX" sz="900" dirty="0" smtClean="0">
                <a:solidFill>
                  <a:schemeClr val="bg1"/>
                </a:solidFill>
              </a:rPr>
              <a:t>volumen </a:t>
            </a:r>
            <a:r>
              <a:rPr lang="es-MX" sz="900" dirty="0">
                <a:solidFill>
                  <a:schemeClr val="bg1"/>
                </a:solidFill>
              </a:rPr>
              <a:t>de datos espaciales </a:t>
            </a:r>
            <a:r>
              <a:rPr lang="es-MX" sz="900" dirty="0" smtClean="0">
                <a:solidFill>
                  <a:schemeClr val="bg1"/>
                </a:solidFill>
              </a:rPr>
              <a:t>tanto </a:t>
            </a:r>
            <a:r>
              <a:rPr lang="es-MX" sz="900" dirty="0">
                <a:solidFill>
                  <a:schemeClr val="bg1"/>
                </a:solidFill>
              </a:rPr>
              <a:t>por la cantidad como por su complejidad, haciendo indispensable el uso de aplicaciones especializadas para su procesamiento </a:t>
            </a:r>
            <a:r>
              <a:rPr lang="es-MX" sz="900" dirty="0" smtClean="0">
                <a:solidFill>
                  <a:schemeClr val="bg1"/>
                </a:solidFill>
              </a:rPr>
              <a:t>. </a:t>
            </a:r>
            <a:endParaRPr lang="es-ES" sz="900" dirty="0">
              <a:solidFill>
                <a:schemeClr val="bg1"/>
              </a:solidFill>
            </a:endParaRPr>
          </a:p>
        </p:txBody>
      </p:sp>
      <p:sp>
        <p:nvSpPr>
          <p:cNvPr id="51" name="50 Rectángulo"/>
          <p:cNvSpPr/>
          <p:nvPr/>
        </p:nvSpPr>
        <p:spPr>
          <a:xfrm>
            <a:off x="3851274" y="1412776"/>
            <a:ext cx="1584325" cy="720080"/>
          </a:xfrm>
          <a:prstGeom prst="rect">
            <a:avLst/>
          </a:prstGeom>
          <a:noFill/>
          <a:ln>
            <a:solidFill>
              <a:srgbClr val="F6BF6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400" dirty="0">
                <a:solidFill>
                  <a:srgbClr val="803D07"/>
                </a:solidFill>
              </a:rPr>
              <a:t> </a:t>
            </a:r>
            <a:r>
              <a:rPr lang="es-MX" sz="1400" b="1" u="sng" dirty="0" smtClean="0">
                <a:solidFill>
                  <a:srgbClr val="803D07"/>
                </a:solidFill>
              </a:rPr>
              <a:t>FORMULACIÓN DEL PROBLEMA</a:t>
            </a:r>
          </a:p>
          <a:p>
            <a:pPr fontAlgn="auto">
              <a:spcBef>
                <a:spcPts val="0"/>
              </a:spcBef>
              <a:spcAft>
                <a:spcPts val="0"/>
              </a:spcAft>
              <a:defRPr/>
            </a:pPr>
            <a:endParaRPr lang="es-ES" sz="1400" dirty="0">
              <a:solidFill>
                <a:schemeClr val="tx1"/>
              </a:solidFill>
            </a:endParaRPr>
          </a:p>
        </p:txBody>
      </p:sp>
      <p:sp>
        <p:nvSpPr>
          <p:cNvPr id="74" name="73 Flecha abajo"/>
          <p:cNvSpPr/>
          <p:nvPr/>
        </p:nvSpPr>
        <p:spPr>
          <a:xfrm>
            <a:off x="2568496" y="2050430"/>
            <a:ext cx="144462" cy="874414"/>
          </a:xfrm>
          <a:prstGeom prst="down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76" name="75 Flecha abajo"/>
          <p:cNvSpPr/>
          <p:nvPr/>
        </p:nvSpPr>
        <p:spPr>
          <a:xfrm>
            <a:off x="2844403" y="6093296"/>
            <a:ext cx="1349375" cy="368696"/>
          </a:xfrm>
          <a:prstGeom prst="down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83" name="82 Flecha izquierda y derecha"/>
          <p:cNvSpPr/>
          <p:nvPr/>
        </p:nvSpPr>
        <p:spPr>
          <a:xfrm>
            <a:off x="3059115" y="3645495"/>
            <a:ext cx="792160" cy="503237"/>
          </a:xfrm>
          <a:prstGeom prst="leftRight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34" name="133 Flecha derecha"/>
          <p:cNvSpPr/>
          <p:nvPr/>
        </p:nvSpPr>
        <p:spPr>
          <a:xfrm rot="16200000">
            <a:off x="4528792" y="2284139"/>
            <a:ext cx="338954" cy="468435"/>
          </a:xfrm>
          <a:prstGeom prst="right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91" name="90 Flecha derecha"/>
          <p:cNvSpPr/>
          <p:nvPr/>
        </p:nvSpPr>
        <p:spPr>
          <a:xfrm rot="16200000">
            <a:off x="2402284" y="2405556"/>
            <a:ext cx="884238" cy="144462"/>
          </a:xfrm>
          <a:prstGeom prst="right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grpSp>
        <p:nvGrpSpPr>
          <p:cNvPr id="32784" name="24 Grupo"/>
          <p:cNvGrpSpPr>
            <a:grpSpLocks/>
          </p:cNvGrpSpPr>
          <p:nvPr/>
        </p:nvGrpSpPr>
        <p:grpSpPr bwMode="auto">
          <a:xfrm>
            <a:off x="5759223" y="404565"/>
            <a:ext cx="3004298" cy="4392587"/>
            <a:chOff x="5463097" y="1811589"/>
            <a:chExt cx="3174643" cy="2595821"/>
          </a:xfrm>
        </p:grpSpPr>
        <p:sp>
          <p:nvSpPr>
            <p:cNvPr id="11" name="10 Rectángulo"/>
            <p:cNvSpPr/>
            <p:nvPr/>
          </p:nvSpPr>
          <p:spPr>
            <a:xfrm>
              <a:off x="5463097" y="2832931"/>
              <a:ext cx="2860843" cy="368489"/>
            </a:xfrm>
            <a:prstGeom prst="rect">
              <a:avLst/>
            </a:prstGeom>
            <a:solidFill>
              <a:srgbClr val="A57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MX" sz="900" b="1" dirty="0" smtClean="0">
                  <a:solidFill>
                    <a:srgbClr val="FFFFFF"/>
                  </a:solidFill>
                </a:rPr>
                <a:t>OBJETIVO</a:t>
              </a:r>
            </a:p>
            <a:p>
              <a:pPr algn="just" fontAlgn="auto">
                <a:spcBef>
                  <a:spcPts val="0"/>
                </a:spcBef>
                <a:spcAft>
                  <a:spcPts val="0"/>
                </a:spcAft>
                <a:defRPr/>
              </a:pPr>
              <a:r>
                <a:rPr lang="es-MX" sz="900" dirty="0" smtClean="0">
                  <a:solidFill>
                    <a:srgbClr val="FFFFFF"/>
                  </a:solidFill>
                </a:rPr>
                <a:t>Simplificar la búsqueda de conocimiento mediante la aplicación de algoritmos </a:t>
              </a:r>
              <a:r>
                <a:rPr lang="es-MX" sz="900" dirty="0">
                  <a:solidFill>
                    <a:srgbClr val="FFFFFF"/>
                  </a:solidFill>
                </a:rPr>
                <a:t>de aprendizaje </a:t>
              </a:r>
              <a:r>
                <a:rPr lang="es-MX" sz="900" dirty="0" smtClean="0">
                  <a:solidFill>
                    <a:srgbClr val="FFFFFF"/>
                  </a:solidFill>
                </a:rPr>
                <a:t>automático.</a:t>
              </a:r>
              <a:endParaRPr lang="es-MX" sz="900" b="1" dirty="0" smtClean="0">
                <a:solidFill>
                  <a:srgbClr val="FFFFFF"/>
                </a:solidFill>
              </a:endParaRPr>
            </a:p>
            <a:p>
              <a:pPr algn="just" fontAlgn="auto">
                <a:spcBef>
                  <a:spcPts val="0"/>
                </a:spcBef>
                <a:spcAft>
                  <a:spcPts val="0"/>
                </a:spcAft>
                <a:defRPr/>
              </a:pPr>
              <a:r>
                <a:rPr lang="es-MX" sz="900" b="1" dirty="0" smtClean="0">
                  <a:solidFill>
                    <a:schemeClr val="tx1"/>
                  </a:solidFill>
                </a:rPr>
                <a:t> </a:t>
              </a:r>
            </a:p>
          </p:txBody>
        </p:sp>
        <p:sp>
          <p:nvSpPr>
            <p:cNvPr id="10" name="9 Rectángulo"/>
            <p:cNvSpPr/>
            <p:nvPr/>
          </p:nvSpPr>
          <p:spPr>
            <a:xfrm>
              <a:off x="5463097" y="3301019"/>
              <a:ext cx="2860843" cy="1106391"/>
            </a:xfrm>
            <a:prstGeom prst="rect">
              <a:avLst/>
            </a:prstGeom>
            <a:solidFill>
              <a:srgbClr val="A57626"/>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MX" sz="800" b="1" dirty="0" smtClean="0">
                  <a:solidFill>
                    <a:srgbClr val="FFFFFF"/>
                  </a:solidFill>
                </a:rPr>
                <a:t>JUSTIFICACIÓN</a:t>
              </a:r>
            </a:p>
            <a:p>
              <a:pPr algn="just"/>
              <a:r>
                <a:rPr lang="es-MX" sz="800" dirty="0" smtClean="0">
                  <a:solidFill>
                    <a:srgbClr val="FFFFFF"/>
                  </a:solidFill>
                </a:rPr>
                <a:t>El </a:t>
              </a:r>
              <a:r>
                <a:rPr lang="es-MX" sz="800" dirty="0">
                  <a:solidFill>
                    <a:srgbClr val="FFFFFF"/>
                  </a:solidFill>
                </a:rPr>
                <a:t>contexto geográfico </a:t>
              </a:r>
              <a:r>
                <a:rPr lang="es-MX" sz="800" dirty="0" smtClean="0">
                  <a:solidFill>
                    <a:srgbClr val="FFFFFF"/>
                  </a:solidFill>
                </a:rPr>
                <a:t>de algunos temas (salud</a:t>
              </a:r>
              <a:r>
                <a:rPr lang="es-MX" sz="800" dirty="0">
                  <a:solidFill>
                    <a:srgbClr val="FFFFFF"/>
                  </a:solidFill>
                </a:rPr>
                <a:t>, </a:t>
              </a:r>
              <a:r>
                <a:rPr lang="es-MX" sz="800" dirty="0" smtClean="0">
                  <a:solidFill>
                    <a:srgbClr val="FFFFFF"/>
                  </a:solidFill>
                </a:rPr>
                <a:t>economía, seguridad,…), han </a:t>
              </a:r>
              <a:r>
                <a:rPr lang="es-MX" sz="800" dirty="0">
                  <a:solidFill>
                    <a:srgbClr val="FFFFFF"/>
                  </a:solidFill>
                </a:rPr>
                <a:t>adquirido una mayor relevancia para los analistas de información tanto en la comprensión como en la descripción de </a:t>
              </a:r>
              <a:r>
                <a:rPr lang="es-MX" sz="800" dirty="0" smtClean="0">
                  <a:solidFill>
                    <a:srgbClr val="FFFFFF"/>
                  </a:solidFill>
                </a:rPr>
                <a:t>fenómenos, por lo que la disponibilidad </a:t>
              </a:r>
              <a:r>
                <a:rPr lang="es-MX" sz="800" dirty="0">
                  <a:solidFill>
                    <a:srgbClr val="FFFFFF"/>
                  </a:solidFill>
                </a:rPr>
                <a:t>actual de aplicaciones de visualización de mapas en Internet </a:t>
              </a:r>
              <a:r>
                <a:rPr lang="es-MX" sz="800" dirty="0" smtClean="0">
                  <a:solidFill>
                    <a:srgbClr val="FFFFFF"/>
                  </a:solidFill>
                </a:rPr>
                <a:t>ha </a:t>
              </a:r>
              <a:r>
                <a:rPr lang="es-MX" sz="800" dirty="0">
                  <a:solidFill>
                    <a:srgbClr val="FFFFFF"/>
                  </a:solidFill>
                </a:rPr>
                <a:t>incrementado </a:t>
              </a:r>
              <a:r>
                <a:rPr lang="es-MX" sz="800" dirty="0" smtClean="0">
                  <a:solidFill>
                    <a:srgbClr val="FFFFFF"/>
                  </a:solidFill>
                </a:rPr>
                <a:t>exponencial mente la </a:t>
              </a:r>
              <a:r>
                <a:rPr lang="es-MX" sz="800" dirty="0">
                  <a:solidFill>
                    <a:srgbClr val="FFFFFF"/>
                  </a:solidFill>
                </a:rPr>
                <a:t>cantidad de datos </a:t>
              </a:r>
              <a:r>
                <a:rPr lang="es-MX" sz="800" dirty="0" smtClean="0">
                  <a:solidFill>
                    <a:srgbClr val="FFFFFF"/>
                  </a:solidFill>
                </a:rPr>
                <a:t>que </a:t>
              </a:r>
              <a:r>
                <a:rPr lang="es-MX" sz="800" dirty="0">
                  <a:solidFill>
                    <a:srgbClr val="FFFFFF"/>
                  </a:solidFill>
                </a:rPr>
                <a:t>cuentan con referencia geográfica. </a:t>
              </a:r>
            </a:p>
            <a:p>
              <a:pPr algn="just"/>
              <a:r>
                <a:rPr lang="es-MX" sz="800" dirty="0">
                  <a:solidFill>
                    <a:srgbClr val="FFFFFF"/>
                  </a:solidFill>
                </a:rPr>
                <a:t>Por el contrario, la capacidad humana para analizar este reciente volumen de datos espaciales se ha visto superada tanto por la cantidad como por su complejidad, haciendo indispensable el uso de aplicaciones especializadas para su procesamiento. </a:t>
              </a:r>
              <a:endParaRPr lang="es-ES" sz="800" dirty="0">
                <a:solidFill>
                  <a:srgbClr val="FFFFFF"/>
                </a:solidFill>
              </a:endParaRPr>
            </a:p>
          </p:txBody>
        </p:sp>
        <p:sp>
          <p:nvSpPr>
            <p:cNvPr id="101" name="100 Rectángulo"/>
            <p:cNvSpPr/>
            <p:nvPr/>
          </p:nvSpPr>
          <p:spPr>
            <a:xfrm>
              <a:off x="5463097" y="1811589"/>
              <a:ext cx="2860843" cy="927763"/>
            </a:xfrm>
            <a:prstGeom prst="rect">
              <a:avLst/>
            </a:prstGeom>
            <a:solidFill>
              <a:srgbClr val="A57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MX" sz="800" b="1" dirty="0" smtClean="0">
                  <a:solidFill>
                    <a:srgbClr val="FFFFFF"/>
                  </a:solidFill>
                </a:rPr>
                <a:t>DUDAS: GENERALES Y ESPECÍFICAS</a:t>
              </a:r>
            </a:p>
            <a:p>
              <a:pPr algn="just" fontAlgn="auto">
                <a:spcBef>
                  <a:spcPts val="0"/>
                </a:spcBef>
                <a:spcAft>
                  <a:spcPts val="0"/>
                </a:spcAft>
                <a:defRPr/>
              </a:pPr>
              <a:r>
                <a:rPr lang="es-MX" sz="800" dirty="0" smtClean="0">
                  <a:solidFill>
                    <a:srgbClr val="FFFFFF"/>
                  </a:solidFill>
                </a:rPr>
                <a:t>Cómo </a:t>
              </a:r>
              <a:r>
                <a:rPr lang="es-MX" sz="800" dirty="0">
                  <a:solidFill>
                    <a:srgbClr val="FFFFFF"/>
                  </a:solidFill>
                </a:rPr>
                <a:t>extraer conocimiento a partir de conjuntos de datos espaciales que no comparten atributos en común, pero que pueden relacionarse entre sí de manera topológica y/o métrica afrontado desde el ámbito de la inteligencia artificial. Además las reglas de clasificación se evalúan de manera subjetiva, aplicando la experiencia y el juicio de quien las examina. Sin embargo, para prescindir de juicios de valor personales, se han desarrollado métricas especiales para evaluar de manera objetiva las reglas de clasificación obtenidas. </a:t>
              </a:r>
              <a:endParaRPr lang="es-ES" sz="800" dirty="0">
                <a:solidFill>
                  <a:srgbClr val="FFFFFF"/>
                </a:solidFill>
              </a:endParaRPr>
            </a:p>
          </p:txBody>
        </p:sp>
        <p:sp>
          <p:nvSpPr>
            <p:cNvPr id="103" name="102 Rectángulo"/>
            <p:cNvSpPr/>
            <p:nvPr/>
          </p:nvSpPr>
          <p:spPr>
            <a:xfrm>
              <a:off x="8317466" y="1819460"/>
              <a:ext cx="320274" cy="2587950"/>
            </a:xfrm>
            <a:prstGeom prst="rect">
              <a:avLst/>
            </a:prstGeom>
            <a:noFill/>
            <a:ln>
              <a:solidFill>
                <a:srgbClr val="F6BF61"/>
              </a:solid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r>
                <a:rPr lang="es-MX" sz="1400" b="1" dirty="0">
                  <a:solidFill>
                    <a:srgbClr val="803D07"/>
                  </a:solidFill>
                </a:rPr>
                <a:t>Relevancia y viabilidad = pertinencia </a:t>
              </a:r>
              <a:endParaRPr lang="es-ES" sz="1400" b="1" dirty="0">
                <a:solidFill>
                  <a:srgbClr val="803D07"/>
                </a:solidFill>
              </a:endParaRPr>
            </a:p>
          </p:txBody>
        </p:sp>
      </p:grpSp>
      <p:sp>
        <p:nvSpPr>
          <p:cNvPr id="104" name="103 Rectángulo"/>
          <p:cNvSpPr/>
          <p:nvPr/>
        </p:nvSpPr>
        <p:spPr>
          <a:xfrm>
            <a:off x="5129880" y="4869160"/>
            <a:ext cx="3042520" cy="1440160"/>
          </a:xfrm>
          <a:prstGeom prst="rect">
            <a:avLst/>
          </a:prstGeom>
          <a:noFill/>
          <a:ln>
            <a:solidFill>
              <a:srgbClr val="F6BF6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MX" sz="900" b="1" dirty="0" smtClean="0">
                <a:solidFill>
                  <a:srgbClr val="803D07"/>
                </a:solidFill>
              </a:rPr>
              <a:t>PLANTEAMIENTO DEL PROBLEMA</a:t>
            </a:r>
          </a:p>
          <a:p>
            <a:pPr algn="just" fontAlgn="auto">
              <a:spcBef>
                <a:spcPts val="0"/>
              </a:spcBef>
              <a:spcAft>
                <a:spcPts val="0"/>
              </a:spcAft>
              <a:defRPr/>
            </a:pPr>
            <a:r>
              <a:rPr lang="es-MX" sz="900" dirty="0" smtClean="0">
                <a:solidFill>
                  <a:srgbClr val="803D07"/>
                </a:solidFill>
              </a:rPr>
              <a:t>Los factores ocultos, subestimados o no considerados pudieran </a:t>
            </a:r>
            <a:r>
              <a:rPr lang="es-MX" sz="900" dirty="0">
                <a:solidFill>
                  <a:srgbClr val="803D07"/>
                </a:solidFill>
              </a:rPr>
              <a:t>ser difíciles y hasta imposibles de detectar de manera convencional, por lo que hacer uso de algoritmos de aprendizaje automático, garantiza la objetividad tanto en el proceso de búsqueda y evaluación de las características que son relevantes, como en la extracción del conocimiento de los conjuntos de datos analizados. </a:t>
            </a:r>
            <a:endParaRPr lang="es-ES" sz="900" dirty="0">
              <a:solidFill>
                <a:srgbClr val="803D07"/>
              </a:solidFill>
            </a:endParaRPr>
          </a:p>
        </p:txBody>
      </p:sp>
      <p:sp>
        <p:nvSpPr>
          <p:cNvPr id="106" name="105 Flecha doblada"/>
          <p:cNvSpPr/>
          <p:nvPr/>
        </p:nvSpPr>
        <p:spPr>
          <a:xfrm rot="10800000">
            <a:off x="8214148" y="5085184"/>
            <a:ext cx="504825" cy="1071563"/>
          </a:xfrm>
          <a:prstGeom prst="bent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solidFill>
                <a:schemeClr val="tx1"/>
              </a:solidFill>
            </a:endParaRPr>
          </a:p>
        </p:txBody>
      </p:sp>
      <p:sp>
        <p:nvSpPr>
          <p:cNvPr id="107" name="106 Flecha derecha"/>
          <p:cNvSpPr/>
          <p:nvPr/>
        </p:nvSpPr>
        <p:spPr>
          <a:xfrm flipH="1">
            <a:off x="4715123" y="5301208"/>
            <a:ext cx="288925" cy="663575"/>
          </a:xfrm>
          <a:prstGeom prst="right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18" name="117 Abrir llave"/>
          <p:cNvSpPr/>
          <p:nvPr/>
        </p:nvSpPr>
        <p:spPr>
          <a:xfrm>
            <a:off x="5435600" y="404566"/>
            <a:ext cx="360536" cy="4392585"/>
          </a:xfrm>
          <a:prstGeom prst="leftBrace">
            <a:avLst>
              <a:gd name="adj1" fmla="val 8333"/>
              <a:gd name="adj2" fmla="val 27895"/>
            </a:avLst>
          </a:prstGeom>
          <a:ln>
            <a:solidFill>
              <a:srgbClr val="803D07"/>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sp>
        <p:nvSpPr>
          <p:cNvPr id="3" name="2 CuadroTexto"/>
          <p:cNvSpPr txBox="1"/>
          <p:nvPr/>
        </p:nvSpPr>
        <p:spPr>
          <a:xfrm>
            <a:off x="179512" y="6423719"/>
            <a:ext cx="8640638" cy="461665"/>
          </a:xfrm>
          <a:prstGeom prst="rect">
            <a:avLst/>
          </a:prstGeom>
          <a:noFill/>
        </p:spPr>
        <p:txBody>
          <a:bodyPr wrap="square" rtlCol="0">
            <a:spAutoFit/>
          </a:bodyPr>
          <a:lstStyle/>
          <a:p>
            <a:r>
              <a:rPr lang="es-MX" sz="900" baseline="30000" dirty="0" smtClean="0">
                <a:latin typeface="+mj-lt"/>
              </a:rPr>
              <a:t>_____________________________________________________________________________________________________________________________________________________________________________________________________</a:t>
            </a:r>
          </a:p>
          <a:p>
            <a:r>
              <a:rPr lang="es-MX" sz="900" baseline="30000" dirty="0" smtClean="0">
                <a:latin typeface="+mj-lt"/>
              </a:rPr>
              <a:t>1</a:t>
            </a:r>
            <a:r>
              <a:rPr lang="es-MX" sz="900" dirty="0" smtClean="0">
                <a:latin typeface="+mj-lt"/>
              </a:rPr>
              <a:t> El contenido de este ejercicio fue elaborado y presentado por el Ing. Carlos Fernando Ruiz Chávez en su tesis </a:t>
            </a:r>
            <a:r>
              <a:rPr lang="es-MX" sz="900" i="1" dirty="0" smtClean="0">
                <a:latin typeface="+mj-lt"/>
              </a:rPr>
              <a:t>Extracción de conocimiento mediante la selección de atributos y el aprendizaje de árboles de decisión en bases de datos espaciales</a:t>
            </a:r>
            <a:r>
              <a:rPr lang="es-MX" sz="900" dirty="0" smtClean="0">
                <a:latin typeface="+mj-lt"/>
              </a:rPr>
              <a:t> del año 2013.</a:t>
            </a:r>
            <a:endParaRPr lang="es-MX" sz="9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box(in)">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3"/>
                                        </p:tgtEl>
                                        <p:attrNameLst>
                                          <p:attrName>style.visibility</p:attrName>
                                        </p:attrNameLst>
                                      </p:cBhvr>
                                      <p:to>
                                        <p:strVal val="visible"/>
                                      </p:to>
                                    </p:set>
                                    <p:animEffect transition="in" filter="box(in)">
                                      <p:cBhvr>
                                        <p:cTn id="17" dur="500"/>
                                        <p:tgtEl>
                                          <p:spTgt spid="83"/>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1" nodeType="clickEffect">
                                  <p:stCondLst>
                                    <p:cond delay="0"/>
                                  </p:stCondLst>
                                  <p:childTnLst>
                                    <p:set>
                                      <p:cBhvr>
                                        <p:cTn id="21" dur="1" fill="hold">
                                          <p:stCondLst>
                                            <p:cond delay="0"/>
                                          </p:stCondLst>
                                        </p:cTn>
                                        <p:tgtEl>
                                          <p:spTgt spid="83"/>
                                        </p:tgtEl>
                                        <p:attrNameLst>
                                          <p:attrName>style.visibility</p:attrName>
                                        </p:attrNameLst>
                                      </p:cBhvr>
                                      <p:to>
                                        <p:strVal val="visible"/>
                                      </p:to>
                                    </p:set>
                                    <p:animEffect transition="in" filter="box(in)">
                                      <p:cBhvr>
                                        <p:cTn id="22" dur="500"/>
                                        <p:tgtEl>
                                          <p:spTgt spid="83"/>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box(in)">
                                      <p:cBhvr>
                                        <p:cTn id="25" dur="500"/>
                                        <p:tgtEl>
                                          <p:spTgt spid="34"/>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74"/>
                                        </p:tgtEl>
                                        <p:attrNameLst>
                                          <p:attrName>style.visibility</p:attrName>
                                        </p:attrNameLst>
                                      </p:cBhvr>
                                      <p:to>
                                        <p:strVal val="visible"/>
                                      </p:to>
                                    </p:set>
                                    <p:animEffect transition="in" filter="box(in)">
                                      <p:cBhvr>
                                        <p:cTn id="28" dur="500"/>
                                        <p:tgtEl>
                                          <p:spTgt spid="74"/>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91"/>
                                        </p:tgtEl>
                                        <p:attrNameLst>
                                          <p:attrName>style.visibility</p:attrName>
                                        </p:attrNameLst>
                                      </p:cBhvr>
                                      <p:to>
                                        <p:strVal val="visible"/>
                                      </p:to>
                                    </p:set>
                                    <p:animEffect transition="in" filter="box(in)">
                                      <p:cBhvr>
                                        <p:cTn id="31" dur="500"/>
                                        <p:tgtEl>
                                          <p:spTgt spid="91"/>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134"/>
                                        </p:tgtEl>
                                        <p:attrNameLst>
                                          <p:attrName>style.visibility</p:attrName>
                                        </p:attrNameLst>
                                      </p:cBhvr>
                                      <p:to>
                                        <p:strVal val="visible"/>
                                      </p:to>
                                    </p:set>
                                    <p:animEffect transition="in" filter="box(in)">
                                      <p:cBhvr>
                                        <p:cTn id="36" dur="500"/>
                                        <p:tgtEl>
                                          <p:spTgt spid="134"/>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animEffect transition="in" filter="box(in)">
                                      <p:cBhvr>
                                        <p:cTn id="39" dur="500"/>
                                        <p:tgtEl>
                                          <p:spTgt spid="51"/>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118"/>
                                        </p:tgtEl>
                                        <p:attrNameLst>
                                          <p:attrName>style.visibility</p:attrName>
                                        </p:attrNameLst>
                                      </p:cBhvr>
                                      <p:to>
                                        <p:strVal val="visible"/>
                                      </p:to>
                                    </p:set>
                                    <p:animEffect transition="in" filter="box(in)">
                                      <p:cBhvr>
                                        <p:cTn id="44" dur="500"/>
                                        <p:tgtEl>
                                          <p:spTgt spid="118"/>
                                        </p:tgtEl>
                                      </p:cBhvr>
                                    </p:animEffect>
                                  </p:childTnLst>
                                </p:cTn>
                              </p:par>
                              <p:par>
                                <p:cTn id="45" presetID="4" presetClass="entr" presetSubtype="16" fill="hold" nodeType="withEffect">
                                  <p:stCondLst>
                                    <p:cond delay="0"/>
                                  </p:stCondLst>
                                  <p:childTnLst>
                                    <p:set>
                                      <p:cBhvr>
                                        <p:cTn id="46" dur="1" fill="hold">
                                          <p:stCondLst>
                                            <p:cond delay="0"/>
                                          </p:stCondLst>
                                        </p:cTn>
                                        <p:tgtEl>
                                          <p:spTgt spid="32784"/>
                                        </p:tgtEl>
                                        <p:attrNameLst>
                                          <p:attrName>style.visibility</p:attrName>
                                        </p:attrNameLst>
                                      </p:cBhvr>
                                      <p:to>
                                        <p:strVal val="visible"/>
                                      </p:to>
                                    </p:set>
                                    <p:animEffect transition="in" filter="box(in)">
                                      <p:cBhvr>
                                        <p:cTn id="47" dur="500"/>
                                        <p:tgtEl>
                                          <p:spTgt spid="32784"/>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1" nodeType="clickEffect">
                                  <p:stCondLst>
                                    <p:cond delay="0"/>
                                  </p:stCondLst>
                                  <p:childTnLst>
                                    <p:set>
                                      <p:cBhvr>
                                        <p:cTn id="51" dur="1" fill="hold">
                                          <p:stCondLst>
                                            <p:cond delay="0"/>
                                          </p:stCondLst>
                                        </p:cTn>
                                        <p:tgtEl>
                                          <p:spTgt spid="118"/>
                                        </p:tgtEl>
                                        <p:attrNameLst>
                                          <p:attrName>style.visibility</p:attrName>
                                        </p:attrNameLst>
                                      </p:cBhvr>
                                      <p:to>
                                        <p:strVal val="visible"/>
                                      </p:to>
                                    </p:set>
                                    <p:animEffect transition="in" filter="box(in)">
                                      <p:cBhvr>
                                        <p:cTn id="52" dur="500"/>
                                        <p:tgtEl>
                                          <p:spTgt spid="118"/>
                                        </p:tgtEl>
                                      </p:cBhvr>
                                    </p:animEffect>
                                  </p:childTnLst>
                                </p:cTn>
                              </p:par>
                              <p:par>
                                <p:cTn id="53" presetID="4" presetClass="entr" presetSubtype="16" fill="hold" nodeType="withEffect">
                                  <p:stCondLst>
                                    <p:cond delay="0"/>
                                  </p:stCondLst>
                                  <p:childTnLst>
                                    <p:set>
                                      <p:cBhvr>
                                        <p:cTn id="54" dur="1" fill="hold">
                                          <p:stCondLst>
                                            <p:cond delay="0"/>
                                          </p:stCondLst>
                                        </p:cTn>
                                        <p:tgtEl>
                                          <p:spTgt spid="32784"/>
                                        </p:tgtEl>
                                        <p:attrNameLst>
                                          <p:attrName>style.visibility</p:attrName>
                                        </p:attrNameLst>
                                      </p:cBhvr>
                                      <p:to>
                                        <p:strVal val="visible"/>
                                      </p:to>
                                    </p:set>
                                    <p:animEffect transition="in" filter="box(in)">
                                      <p:cBhvr>
                                        <p:cTn id="55" dur="500"/>
                                        <p:tgtEl>
                                          <p:spTgt spid="32784"/>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40"/>
                                        </p:tgtEl>
                                        <p:attrNameLst>
                                          <p:attrName>style.visibility</p:attrName>
                                        </p:attrNameLst>
                                      </p:cBhvr>
                                      <p:to>
                                        <p:strVal val="visible"/>
                                      </p:to>
                                    </p:set>
                                    <p:animEffect transition="in" filter="box(in)">
                                      <p:cBhvr>
                                        <p:cTn id="58" dur="500"/>
                                        <p:tgtEl>
                                          <p:spTgt spid="40"/>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2" nodeType="clickEffect">
                                  <p:stCondLst>
                                    <p:cond delay="0"/>
                                  </p:stCondLst>
                                  <p:childTnLst>
                                    <p:set>
                                      <p:cBhvr>
                                        <p:cTn id="62" dur="1" fill="hold">
                                          <p:stCondLst>
                                            <p:cond delay="0"/>
                                          </p:stCondLst>
                                        </p:cTn>
                                        <p:tgtEl>
                                          <p:spTgt spid="118"/>
                                        </p:tgtEl>
                                        <p:attrNameLst>
                                          <p:attrName>style.visibility</p:attrName>
                                        </p:attrNameLst>
                                      </p:cBhvr>
                                      <p:to>
                                        <p:strVal val="visible"/>
                                      </p:to>
                                    </p:set>
                                    <p:animEffect transition="in" filter="box(in)">
                                      <p:cBhvr>
                                        <p:cTn id="63" dur="500"/>
                                        <p:tgtEl>
                                          <p:spTgt spid="118"/>
                                        </p:tgtEl>
                                      </p:cBhvr>
                                    </p:animEffect>
                                  </p:childTnLst>
                                </p:cTn>
                              </p:par>
                              <p:par>
                                <p:cTn id="64" presetID="4" presetClass="entr" presetSubtype="16" fill="hold" nodeType="withEffect">
                                  <p:stCondLst>
                                    <p:cond delay="0"/>
                                  </p:stCondLst>
                                  <p:childTnLst>
                                    <p:set>
                                      <p:cBhvr>
                                        <p:cTn id="65" dur="1" fill="hold">
                                          <p:stCondLst>
                                            <p:cond delay="0"/>
                                          </p:stCondLst>
                                        </p:cTn>
                                        <p:tgtEl>
                                          <p:spTgt spid="32784"/>
                                        </p:tgtEl>
                                        <p:attrNameLst>
                                          <p:attrName>style.visibility</p:attrName>
                                        </p:attrNameLst>
                                      </p:cBhvr>
                                      <p:to>
                                        <p:strVal val="visible"/>
                                      </p:to>
                                    </p:set>
                                    <p:animEffect transition="in" filter="box(in)">
                                      <p:cBhvr>
                                        <p:cTn id="66" dur="500"/>
                                        <p:tgtEl>
                                          <p:spTgt spid="32784"/>
                                        </p:tgtEl>
                                      </p:cBhvr>
                                    </p:animEffect>
                                  </p:childTnLst>
                                </p:cTn>
                              </p:par>
                              <p:par>
                                <p:cTn id="67" presetID="4" presetClass="entr" presetSubtype="16" fill="hold" grpId="1" nodeType="with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box(in)">
                                      <p:cBhvr>
                                        <p:cTn id="69" dur="500"/>
                                        <p:tgtEl>
                                          <p:spTgt spid="40"/>
                                        </p:tgtEl>
                                      </p:cBhvr>
                                    </p:animEffect>
                                  </p:childTnLst>
                                </p:cTn>
                              </p:par>
                              <p:par>
                                <p:cTn id="70" presetID="4" presetClass="entr" presetSubtype="16" fill="hold" grpId="0" nodeType="withEffect">
                                  <p:stCondLst>
                                    <p:cond delay="0"/>
                                  </p:stCondLst>
                                  <p:childTnLst>
                                    <p:set>
                                      <p:cBhvr>
                                        <p:cTn id="71" dur="1" fill="hold">
                                          <p:stCondLst>
                                            <p:cond delay="0"/>
                                          </p:stCondLst>
                                        </p:cTn>
                                        <p:tgtEl>
                                          <p:spTgt spid="106"/>
                                        </p:tgtEl>
                                        <p:attrNameLst>
                                          <p:attrName>style.visibility</p:attrName>
                                        </p:attrNameLst>
                                      </p:cBhvr>
                                      <p:to>
                                        <p:strVal val="visible"/>
                                      </p:to>
                                    </p:set>
                                    <p:animEffect transition="in" filter="box(in)">
                                      <p:cBhvr>
                                        <p:cTn id="72" dur="500"/>
                                        <p:tgtEl>
                                          <p:spTgt spid="106"/>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104"/>
                                        </p:tgtEl>
                                        <p:attrNameLst>
                                          <p:attrName>style.visibility</p:attrName>
                                        </p:attrNameLst>
                                      </p:cBhvr>
                                      <p:to>
                                        <p:strVal val="visible"/>
                                      </p:to>
                                    </p:set>
                                    <p:animEffect transition="in" filter="box(in)">
                                      <p:cBhvr>
                                        <p:cTn id="77" dur="500"/>
                                        <p:tgtEl>
                                          <p:spTgt spid="104"/>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107"/>
                                        </p:tgtEl>
                                        <p:attrNameLst>
                                          <p:attrName>style.visibility</p:attrName>
                                        </p:attrNameLst>
                                      </p:cBhvr>
                                      <p:to>
                                        <p:strVal val="visible"/>
                                      </p:to>
                                    </p:set>
                                    <p:animEffect transition="in" filter="box(in)">
                                      <p:cBhvr>
                                        <p:cTn id="82" dur="500"/>
                                        <p:tgtEl>
                                          <p:spTgt spid="107"/>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9"/>
                                        </p:tgtEl>
                                        <p:attrNameLst>
                                          <p:attrName>style.visibility</p:attrName>
                                        </p:attrNameLst>
                                      </p:cBhvr>
                                      <p:to>
                                        <p:strVal val="visible"/>
                                      </p:to>
                                    </p:set>
                                    <p:animEffect transition="in" filter="box(in)">
                                      <p:cBhvr>
                                        <p:cTn id="87" dur="500"/>
                                        <p:tgtEl>
                                          <p:spTgt spid="9"/>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76"/>
                                        </p:tgtEl>
                                        <p:attrNameLst>
                                          <p:attrName>style.visibility</p:attrName>
                                        </p:attrNameLst>
                                      </p:cBhvr>
                                      <p:to>
                                        <p:strVal val="visible"/>
                                      </p:to>
                                    </p:set>
                                    <p:animEffect transition="in" filter="box(in)">
                                      <p:cBhvr>
                                        <p:cTn id="92" dur="500"/>
                                        <p:tgtEl>
                                          <p:spTgt spid="76"/>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box(in)">
                                      <p:cBhvr>
                                        <p:cTn id="97" dur="500"/>
                                        <p:tgtEl>
                                          <p:spTgt spid="47"/>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grpId="0" nodeType="click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box(in)">
                                      <p:cBhvr>
                                        <p:cTn id="10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0" grpId="1" animBg="1"/>
      <p:bldP spid="46" grpId="0" animBg="1"/>
      <p:bldP spid="47" grpId="0" animBg="1"/>
      <p:bldP spid="33" grpId="0" animBg="1"/>
      <p:bldP spid="34" grpId="0" animBg="1"/>
      <p:bldP spid="9" grpId="0" animBg="1"/>
      <p:bldP spid="8" grpId="0" animBg="1"/>
      <p:bldP spid="51" grpId="0" animBg="1"/>
      <p:bldP spid="74" grpId="0" animBg="1"/>
      <p:bldP spid="76" grpId="0" animBg="1"/>
      <p:bldP spid="83" grpId="0" animBg="1"/>
      <p:bldP spid="83" grpId="1" animBg="1"/>
      <p:bldP spid="134" grpId="0" animBg="1"/>
      <p:bldP spid="91" grpId="0" animBg="1"/>
      <p:bldP spid="104" grpId="0" animBg="1"/>
      <p:bldP spid="106" grpId="0" animBg="1"/>
      <p:bldP spid="107" grpId="0" animBg="1"/>
      <p:bldP spid="118" grpId="0" animBg="1"/>
      <p:bldP spid="118" grpId="1" animBg="1"/>
      <p:bldP spid="118"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p:nvPr>
        </p:nvSpPr>
        <p:spPr>
          <a:xfrm>
            <a:off x="467544" y="3356992"/>
            <a:ext cx="8229600" cy="936104"/>
          </a:xfrm>
        </p:spPr>
        <p:txBody>
          <a:bodyPr/>
          <a:lstStyle/>
          <a:p>
            <a:pPr marL="0" indent="0" algn="ctr">
              <a:buNone/>
            </a:pPr>
            <a:r>
              <a:rPr lang="es-MX" sz="4000" b="1" dirty="0" smtClean="0">
                <a:cs typeface="Aharoni" panose="02010803020104030203" pitchFamily="2" charset="-79"/>
              </a:rPr>
              <a:t>El diseño experimental </a:t>
            </a:r>
            <a:endParaRPr lang="es-MX" sz="4000" b="1" dirty="0">
              <a:cs typeface="Aharoni" panose="02010803020104030203" pitchFamily="2" charset="-79"/>
            </a:endParaRPr>
          </a:p>
        </p:txBody>
      </p:sp>
      <p:sp>
        <p:nvSpPr>
          <p:cNvPr id="5" name="Rectángulo 4"/>
          <p:cNvSpPr/>
          <p:nvPr/>
        </p:nvSpPr>
        <p:spPr>
          <a:xfrm>
            <a:off x="0" y="1628800"/>
            <a:ext cx="9144000" cy="720080"/>
          </a:xfrm>
          <a:prstGeom prst="rect">
            <a:avLst/>
          </a:prstGeom>
          <a:solidFill>
            <a:srgbClr val="9C4A0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3 Rectángulo"/>
          <p:cNvSpPr/>
          <p:nvPr/>
        </p:nvSpPr>
        <p:spPr>
          <a:xfrm>
            <a:off x="2771800" y="1700808"/>
            <a:ext cx="3244030" cy="584775"/>
          </a:xfrm>
          <a:prstGeom prst="rect">
            <a:avLst/>
          </a:prstGeom>
        </p:spPr>
        <p:txBody>
          <a:bodyPr wrap="none">
            <a:spAutoFit/>
          </a:bodyPr>
          <a:lstStyle/>
          <a:p>
            <a:r>
              <a:rPr lang="es-MX" sz="3200" dirty="0">
                <a:solidFill>
                  <a:srgbClr val="FFFFFF"/>
                </a:solidFill>
                <a:latin typeface="+mn-lt"/>
                <a:cs typeface="Aharoni" panose="02010803020104030203" pitchFamily="2" charset="-79"/>
              </a:rPr>
              <a:t>Continuando </a:t>
            </a:r>
            <a:r>
              <a:rPr lang="es-MX" sz="3200" dirty="0" smtClean="0">
                <a:solidFill>
                  <a:srgbClr val="FFFFFF"/>
                </a:solidFill>
                <a:latin typeface="+mn-lt"/>
                <a:cs typeface="Aharoni" panose="02010803020104030203" pitchFamily="2" charset="-79"/>
              </a:rPr>
              <a:t>con: </a:t>
            </a:r>
            <a:endParaRPr lang="es-MX" sz="3200" dirty="0">
              <a:solidFill>
                <a:srgbClr val="FFFFFF"/>
              </a:solidFill>
              <a:latin typeface="+mn-lt"/>
            </a:endParaRPr>
          </a:p>
        </p:txBody>
      </p:sp>
    </p:spTree>
    <p:extLst>
      <p:ext uri="{BB962C8B-B14F-4D97-AF65-F5344CB8AC3E}">
        <p14:creationId xmlns="" xmlns:p14="http://schemas.microsoft.com/office/powerpoint/2010/main" val="4151401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2.png"/>
          <p:cNvPicPr>
            <a:picLocks noChangeAspect="1"/>
          </p:cNvPicPr>
          <p:nvPr/>
        </p:nvPicPr>
        <p:blipFill rotWithShape="1">
          <a:blip r:embed="rId2" cstate="print">
            <a:extLst>
              <a:ext uri="{28A0092B-C50C-407E-A947-70E740481C1C}">
                <a14:useLocalDpi xmlns="" xmlns:a14="http://schemas.microsoft.com/office/drawing/2010/main" val="0"/>
              </a:ext>
            </a:extLst>
          </a:blip>
          <a:srcRect l="16578" t="28805" r="9194" b="18073"/>
          <a:stretch/>
        </p:blipFill>
        <p:spPr>
          <a:xfrm>
            <a:off x="-108520" y="-315416"/>
            <a:ext cx="9338339" cy="6941829"/>
          </a:xfrm>
          <a:prstGeom prst="rect">
            <a:avLst/>
          </a:prstGeom>
        </p:spPr>
      </p:pic>
      <p:cxnSp>
        <p:nvCxnSpPr>
          <p:cNvPr id="6" name="98 Conector recto"/>
          <p:cNvCxnSpPr/>
          <p:nvPr/>
        </p:nvCxnSpPr>
        <p:spPr>
          <a:xfrm>
            <a:off x="179512" y="2636912"/>
            <a:ext cx="8820150" cy="0"/>
          </a:xfrm>
          <a:prstGeom prst="line">
            <a:avLst/>
          </a:prstGeom>
          <a:ln>
            <a:solidFill>
              <a:schemeClr val="accent6">
                <a:lumMod val="50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 xmlns:p14="http://schemas.microsoft.com/office/powerpoint/2010/main" val="370412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2708920"/>
            <a:ext cx="9144000" cy="936104"/>
          </a:xfrm>
          <a:prstGeom prst="rect">
            <a:avLst/>
          </a:prstGeom>
          <a:solidFill>
            <a:srgbClr val="9C4A0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1 Marcador de contenido"/>
          <p:cNvSpPr>
            <a:spLocks noGrp="1"/>
          </p:cNvSpPr>
          <p:nvPr>
            <p:ph/>
          </p:nvPr>
        </p:nvSpPr>
        <p:spPr/>
        <p:txBody>
          <a:bodyPr anchor="ctr"/>
          <a:lstStyle/>
          <a:p>
            <a:pPr marL="0" indent="0" algn="ctr">
              <a:buNone/>
            </a:pPr>
            <a:r>
              <a:rPr lang="es-MX" sz="4000" dirty="0" smtClean="0">
                <a:solidFill>
                  <a:srgbClr val="FFFFFF"/>
                </a:solidFill>
                <a:cs typeface="Aharoni" panose="02010803020104030203" pitchFamily="2" charset="-79"/>
              </a:rPr>
              <a:t>El </a:t>
            </a:r>
            <a:r>
              <a:rPr lang="es-MX" sz="4000" dirty="0" smtClean="0">
                <a:solidFill>
                  <a:srgbClr val="FFFFFF"/>
                </a:solidFill>
                <a:cs typeface="Aharoni" panose="02010803020104030203" pitchFamily="2" charset="-79"/>
              </a:rPr>
              <a:t>ejemplo: </a:t>
            </a:r>
            <a:endParaRPr lang="es-MX" sz="4000" dirty="0">
              <a:solidFill>
                <a:srgbClr val="FFFFFF"/>
              </a:solidFill>
              <a:cs typeface="Aharoni" panose="02010803020104030203" pitchFamily="2" charset="-79"/>
            </a:endParaRPr>
          </a:p>
        </p:txBody>
      </p:sp>
    </p:spTree>
    <p:extLst>
      <p:ext uri="{BB962C8B-B14F-4D97-AF65-F5344CB8AC3E}">
        <p14:creationId xmlns="" xmlns:p14="http://schemas.microsoft.com/office/powerpoint/2010/main" val="1026153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75 Flecha abajo"/>
          <p:cNvSpPr/>
          <p:nvPr/>
        </p:nvSpPr>
        <p:spPr>
          <a:xfrm>
            <a:off x="2635253" y="67874"/>
            <a:ext cx="954087" cy="385547"/>
          </a:xfrm>
          <a:prstGeom prst="downArrow">
            <a:avLst/>
          </a:prstGeom>
          <a:solidFill>
            <a:srgbClr val="154E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15" name="114 Abrir llave"/>
          <p:cNvSpPr/>
          <p:nvPr/>
        </p:nvSpPr>
        <p:spPr>
          <a:xfrm>
            <a:off x="7211989" y="5489918"/>
            <a:ext cx="275999" cy="819402"/>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grpSp>
        <p:nvGrpSpPr>
          <p:cNvPr id="33798" name="89 Grupo"/>
          <p:cNvGrpSpPr>
            <a:grpSpLocks/>
          </p:cNvGrpSpPr>
          <p:nvPr/>
        </p:nvGrpSpPr>
        <p:grpSpPr bwMode="auto">
          <a:xfrm>
            <a:off x="1639059" y="667758"/>
            <a:ext cx="7109407" cy="5641562"/>
            <a:chOff x="2686923" y="1100690"/>
            <a:chExt cx="6491292" cy="5640649"/>
          </a:xfrm>
        </p:grpSpPr>
        <p:sp>
          <p:nvSpPr>
            <p:cNvPr id="36" name="35 Rectángulo"/>
            <p:cNvSpPr/>
            <p:nvPr/>
          </p:nvSpPr>
          <p:spPr>
            <a:xfrm>
              <a:off x="2916118" y="1100690"/>
              <a:ext cx="2055871" cy="337496"/>
            </a:xfrm>
            <a:prstGeom prst="rect">
              <a:avLst/>
            </a:prstGeom>
            <a:noFill/>
            <a:ln>
              <a:solidFill>
                <a:srgbClr val="F6B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900" b="1" dirty="0">
                  <a:solidFill>
                    <a:schemeClr val="tx1"/>
                  </a:solidFill>
                </a:rPr>
                <a:t> </a:t>
              </a:r>
              <a:r>
                <a:rPr lang="es-MX" sz="900" b="1" dirty="0" smtClean="0">
                  <a:solidFill>
                    <a:schemeClr val="tx1"/>
                  </a:solidFill>
                </a:rPr>
                <a:t>LÍNEAS DE INVESTIGACIÓN</a:t>
              </a:r>
              <a:r>
                <a:rPr lang="es-MX" sz="900" b="1" baseline="30000" dirty="0" smtClean="0">
                  <a:solidFill>
                    <a:schemeClr val="tx1"/>
                  </a:solidFill>
                </a:rPr>
                <a:t>2</a:t>
              </a:r>
              <a:r>
                <a:rPr lang="es-MX" sz="900" b="1" dirty="0" smtClean="0">
                  <a:solidFill>
                    <a:schemeClr val="tx1"/>
                  </a:solidFill>
                </a:rPr>
                <a:t>: </a:t>
              </a:r>
            </a:p>
          </p:txBody>
        </p:sp>
        <p:sp>
          <p:nvSpPr>
            <p:cNvPr id="35" name="34 Rectángulo"/>
            <p:cNvSpPr/>
            <p:nvPr/>
          </p:nvSpPr>
          <p:spPr>
            <a:xfrm>
              <a:off x="2686923" y="3357682"/>
              <a:ext cx="4450447" cy="1191203"/>
            </a:xfrm>
            <a:prstGeom prst="rect">
              <a:avLst/>
            </a:prstGeom>
            <a:solidFill>
              <a:srgbClr val="E78C23"/>
            </a:solidFill>
            <a:ln>
              <a:solidFill>
                <a:srgbClr val="F6B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000" dirty="0" smtClean="0">
                  <a:solidFill>
                    <a:schemeClr val="tx1"/>
                  </a:solidFill>
                </a:rPr>
                <a:t>. </a:t>
              </a:r>
              <a:r>
                <a:rPr lang="es-MX" sz="1000" b="1" dirty="0">
                  <a:solidFill>
                    <a:srgbClr val="FFFFFF"/>
                  </a:solidFill>
                </a:rPr>
                <a:t>DELIMITACIÓN</a:t>
              </a:r>
            </a:p>
            <a:p>
              <a:pPr algn="just" fontAlgn="auto">
                <a:spcBef>
                  <a:spcPts val="0"/>
                </a:spcBef>
                <a:spcAft>
                  <a:spcPts val="0"/>
                </a:spcAft>
                <a:defRPr/>
              </a:pPr>
              <a:r>
                <a:rPr lang="es-MX" sz="1000" dirty="0">
                  <a:solidFill>
                    <a:srgbClr val="FFFFFF"/>
                  </a:solidFill>
                </a:rPr>
                <a:t>El conocimiento extraído del conjunto de datos espaciales con el índice de áreas verdes urbanas en la Zona Metropolitana de Guadalajara, son las relaciones que existen entre la población masculina con un grado de escolaridad medio (de 6.33 a 9.20 grados escolares aprobados) que habita en el municipio de Guadalajara, y la población femenina con un grado de escolaridad medio (de 6.06 a 8.88 grados escolares aprobados) que habita en el municipio de Tlajomulco de Zúñiga, con un índice de áreas verdes urbanas crítico</a:t>
              </a:r>
              <a:endParaRPr lang="es-MX" sz="1000" b="1" dirty="0">
                <a:solidFill>
                  <a:schemeClr val="tx1"/>
                </a:solidFill>
              </a:endParaRPr>
            </a:p>
          </p:txBody>
        </p:sp>
        <p:sp>
          <p:nvSpPr>
            <p:cNvPr id="42" name="41 Rectángulo"/>
            <p:cNvSpPr/>
            <p:nvPr/>
          </p:nvSpPr>
          <p:spPr>
            <a:xfrm>
              <a:off x="2686923" y="4548885"/>
              <a:ext cx="6491292" cy="1040511"/>
            </a:xfrm>
            <a:prstGeom prst="rect">
              <a:avLst/>
            </a:prstGeom>
            <a:solidFill>
              <a:srgbClr val="E78C23"/>
            </a:solidFill>
            <a:ln>
              <a:solidFill>
                <a:srgbClr val="F6B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000" dirty="0">
                  <a:solidFill>
                    <a:srgbClr val="FFFFFF"/>
                  </a:solidFill>
                </a:rPr>
                <a:t> </a:t>
              </a:r>
              <a:r>
                <a:rPr lang="es-MX" sz="1000" b="1" dirty="0" smtClean="0">
                  <a:solidFill>
                    <a:srgbClr val="FFFFFF"/>
                  </a:solidFill>
                </a:rPr>
                <a:t>MUESTRA O CENSO</a:t>
              </a:r>
            </a:p>
            <a:p>
              <a:pPr algn="just" fontAlgn="auto">
                <a:spcBef>
                  <a:spcPts val="0"/>
                </a:spcBef>
                <a:spcAft>
                  <a:spcPts val="0"/>
                </a:spcAft>
                <a:defRPr/>
              </a:pPr>
              <a:r>
                <a:rPr lang="es-MX" sz="1000" dirty="0" smtClean="0">
                  <a:solidFill>
                    <a:srgbClr val="FFFFFF"/>
                  </a:solidFill>
                </a:rPr>
                <a:t>Relaciones </a:t>
              </a:r>
              <a:r>
                <a:rPr lang="es-MX" sz="1000" dirty="0">
                  <a:solidFill>
                    <a:srgbClr val="FFFFFF"/>
                  </a:solidFill>
                </a:rPr>
                <a:t>que existen entre </a:t>
              </a:r>
              <a:r>
                <a:rPr lang="es-MX" sz="1000" dirty="0" smtClean="0">
                  <a:solidFill>
                    <a:srgbClr val="FFFFFF"/>
                  </a:solidFill>
                </a:rPr>
                <a:t>las </a:t>
              </a:r>
              <a:r>
                <a:rPr lang="es-MX" sz="1000" dirty="0">
                  <a:solidFill>
                    <a:srgbClr val="FFFFFF"/>
                  </a:solidFill>
                </a:rPr>
                <a:t>á</a:t>
              </a:r>
              <a:r>
                <a:rPr lang="es-MX" sz="1000" dirty="0" smtClean="0">
                  <a:solidFill>
                    <a:srgbClr val="FFFFFF"/>
                  </a:solidFill>
                </a:rPr>
                <a:t>reas </a:t>
              </a:r>
              <a:r>
                <a:rPr lang="es-MX" sz="1000" dirty="0">
                  <a:solidFill>
                    <a:srgbClr val="FFFFFF"/>
                  </a:solidFill>
                </a:rPr>
                <a:t>verdes urbanas en la Zona Metropolitana de </a:t>
              </a:r>
              <a:r>
                <a:rPr lang="es-MX" sz="1000" dirty="0" smtClean="0">
                  <a:solidFill>
                    <a:srgbClr val="FFFFFF"/>
                  </a:solidFill>
                </a:rPr>
                <a:t>Guadalajara y la </a:t>
              </a:r>
              <a:r>
                <a:rPr lang="es-MX" sz="1000" dirty="0">
                  <a:solidFill>
                    <a:srgbClr val="FFFFFF"/>
                  </a:solidFill>
                </a:rPr>
                <a:t>población masculina </a:t>
              </a:r>
              <a:r>
                <a:rPr lang="es-MX" sz="1000" dirty="0" smtClean="0">
                  <a:solidFill>
                    <a:srgbClr val="FFFFFF"/>
                  </a:solidFill>
                </a:rPr>
                <a:t> con </a:t>
              </a:r>
              <a:r>
                <a:rPr lang="es-MX" sz="1000" dirty="0">
                  <a:solidFill>
                    <a:srgbClr val="FFFFFF"/>
                  </a:solidFill>
                </a:rPr>
                <a:t>un grado de escolaridad medio (de 6.33 a </a:t>
              </a:r>
              <a:r>
                <a:rPr lang="es-MX" sz="1000" dirty="0" smtClean="0">
                  <a:solidFill>
                    <a:srgbClr val="FFFFFF"/>
                  </a:solidFill>
                </a:rPr>
                <a:t>9.20 que </a:t>
              </a:r>
              <a:r>
                <a:rPr lang="es-MX" sz="1000" dirty="0">
                  <a:solidFill>
                    <a:srgbClr val="FFFFFF"/>
                  </a:solidFill>
                </a:rPr>
                <a:t>habita en el municipio de Guadalajara, y la población femenina con un grado de escolaridad medio (de 6.06 a 8.88 grados escolares aprobados) que habita en el municipio de Tlajomulco de Zúñiga, con un índice de áreas verdes urbanas crítico. </a:t>
              </a:r>
              <a:endParaRPr lang="es-ES" sz="1000" dirty="0">
                <a:solidFill>
                  <a:srgbClr val="FFFFFF"/>
                </a:solidFill>
              </a:endParaRPr>
            </a:p>
          </p:txBody>
        </p:sp>
        <p:sp>
          <p:nvSpPr>
            <p:cNvPr id="43" name="42 Rectángulo"/>
            <p:cNvSpPr/>
            <p:nvPr/>
          </p:nvSpPr>
          <p:spPr>
            <a:xfrm>
              <a:off x="7137371" y="3357511"/>
              <a:ext cx="2040844" cy="1191374"/>
            </a:xfrm>
            <a:prstGeom prst="rect">
              <a:avLst/>
            </a:prstGeom>
            <a:solidFill>
              <a:srgbClr val="E78C23"/>
            </a:solidFill>
            <a:ln>
              <a:solidFill>
                <a:srgbClr val="F6BF5F"/>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lgn="ctr" fontAlgn="auto">
                <a:spcBef>
                  <a:spcPts val="0"/>
                </a:spcBef>
                <a:spcAft>
                  <a:spcPts val="0"/>
                </a:spcAft>
                <a:defRPr/>
              </a:pPr>
              <a:r>
                <a:rPr lang="es-MX" sz="1000" b="1" dirty="0" smtClean="0">
                  <a:solidFill>
                    <a:srgbClr val="FFFFFF"/>
                  </a:solidFill>
                </a:rPr>
                <a:t>PRESUPUESTO </a:t>
              </a:r>
            </a:p>
            <a:p>
              <a:pPr algn="just" fontAlgn="auto">
                <a:spcBef>
                  <a:spcPts val="0"/>
                </a:spcBef>
                <a:spcAft>
                  <a:spcPts val="0"/>
                </a:spcAft>
                <a:defRPr/>
              </a:pPr>
              <a:r>
                <a:rPr lang="es-MX" sz="1000" dirty="0" smtClean="0">
                  <a:solidFill>
                    <a:srgbClr val="FFFFFF"/>
                  </a:solidFill>
                </a:rPr>
                <a:t>Se considera en el protocolo para delimitar la viabilidad de la investigación. En la tesis se incluye sólo si se refieren a materiales y métodos  con costos de la implementación de la investigación . </a:t>
              </a:r>
              <a:endParaRPr lang="es-ES" sz="1000" dirty="0">
                <a:solidFill>
                  <a:srgbClr val="FFFFFF"/>
                </a:solidFill>
              </a:endParaRPr>
            </a:p>
          </p:txBody>
        </p:sp>
        <p:sp>
          <p:nvSpPr>
            <p:cNvPr id="44" name="43 Rectángulo"/>
            <p:cNvSpPr/>
            <p:nvPr/>
          </p:nvSpPr>
          <p:spPr>
            <a:xfrm>
              <a:off x="2686923" y="2997529"/>
              <a:ext cx="6475196" cy="342349"/>
            </a:xfrm>
            <a:prstGeom prst="rect">
              <a:avLst/>
            </a:prstGeom>
            <a:solidFill>
              <a:srgbClr val="E78C23"/>
            </a:solidFill>
            <a:ln>
              <a:solidFill>
                <a:srgbClr val="F6B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1400" dirty="0">
                  <a:solidFill>
                    <a:schemeClr val="tx1"/>
                  </a:solidFill>
                </a:rPr>
                <a:t> </a:t>
              </a:r>
              <a:r>
                <a:rPr lang="es-MX" sz="1400" b="1" dirty="0" smtClean="0">
                  <a:solidFill>
                    <a:srgbClr val="FFFFFF"/>
                  </a:solidFill>
                </a:rPr>
                <a:t>CRONOGRAMA (se esquematiza cronograma de Gantt sólo en el protocolo</a:t>
              </a:r>
              <a:r>
                <a:rPr lang="es-MX" sz="1400" b="1" dirty="0" smtClean="0">
                  <a:solidFill>
                    <a:schemeClr val="tx1"/>
                  </a:solidFill>
                </a:rPr>
                <a:t>)  </a:t>
              </a:r>
              <a:endParaRPr lang="es-ES" sz="1400" b="1" dirty="0">
                <a:solidFill>
                  <a:schemeClr val="tx1"/>
                </a:solidFill>
              </a:endParaRPr>
            </a:p>
          </p:txBody>
        </p:sp>
        <p:sp>
          <p:nvSpPr>
            <p:cNvPr id="153" name="152 Rectángulo"/>
            <p:cNvSpPr/>
            <p:nvPr/>
          </p:nvSpPr>
          <p:spPr>
            <a:xfrm>
              <a:off x="2716092" y="5733390"/>
              <a:ext cx="5059234" cy="1007949"/>
            </a:xfrm>
            <a:prstGeom prst="rect">
              <a:avLst/>
            </a:prstGeom>
            <a:noFill/>
            <a:ln>
              <a:solidFill>
                <a:srgbClr val="F6B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900" b="1" dirty="0" smtClean="0">
                  <a:solidFill>
                    <a:schemeClr val="tx1"/>
                  </a:solidFill>
                </a:rPr>
                <a:t>COMPROBACIÓN DE LA HIPÓTESIS </a:t>
              </a:r>
            </a:p>
            <a:p>
              <a:pPr fontAlgn="auto">
                <a:spcBef>
                  <a:spcPts val="0"/>
                </a:spcBef>
                <a:spcAft>
                  <a:spcPts val="0"/>
                </a:spcAft>
                <a:defRPr/>
              </a:pPr>
              <a:r>
                <a:rPr lang="es-MX" sz="900" dirty="0" smtClean="0">
                  <a:solidFill>
                    <a:schemeClr val="tx1"/>
                  </a:solidFill>
                </a:rPr>
                <a:t>El </a:t>
              </a:r>
              <a:r>
                <a:rPr lang="es-MX" sz="900" dirty="0">
                  <a:solidFill>
                    <a:schemeClr val="tx1"/>
                  </a:solidFill>
                </a:rPr>
                <a:t>procedimiento propuesto muestra que las relaciones espaciales pueden ser utilizadas para vincular dos o más conjuntos de datos espaciales disímbolos. Si bien en los casos de aplicación mostrados en el capítulo de implementación fueron utilizadas las relaciones espaciales topológicas, en otros casos pueden aplicarse las relaciones espaciales métricas como la distancia que existe entre dos objetos pertenecientes a conjuntos de datos diferentes, para ser procesadas en la etapa de aprendizaje automático. </a:t>
              </a:r>
              <a:endParaRPr lang="es-ES" sz="900" dirty="0">
                <a:solidFill>
                  <a:schemeClr val="tx1"/>
                </a:solidFill>
              </a:endParaRPr>
            </a:p>
          </p:txBody>
        </p:sp>
        <p:sp>
          <p:nvSpPr>
            <p:cNvPr id="113" name="112 Rectángulo"/>
            <p:cNvSpPr/>
            <p:nvPr/>
          </p:nvSpPr>
          <p:spPr>
            <a:xfrm>
              <a:off x="8070804" y="6511724"/>
              <a:ext cx="718941" cy="215865"/>
            </a:xfrm>
            <a:prstGeom prst="rect">
              <a:avLst/>
            </a:prstGeom>
            <a:noFill/>
            <a:ln>
              <a:solidFill>
                <a:srgbClr val="F6B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dirty="0">
                  <a:solidFill>
                    <a:schemeClr val="tx1"/>
                  </a:solidFill>
                </a:rPr>
                <a:t>Falsa</a:t>
              </a:r>
              <a:endParaRPr lang="es-ES" dirty="0">
                <a:solidFill>
                  <a:schemeClr val="tx1"/>
                </a:solidFill>
              </a:endParaRPr>
            </a:p>
          </p:txBody>
        </p:sp>
        <p:sp>
          <p:nvSpPr>
            <p:cNvPr id="114" name="113 Rectángulo"/>
            <p:cNvSpPr/>
            <p:nvPr/>
          </p:nvSpPr>
          <p:spPr>
            <a:xfrm>
              <a:off x="8027329" y="6005560"/>
              <a:ext cx="1150886" cy="217453"/>
            </a:xfrm>
            <a:prstGeom prst="rect">
              <a:avLst/>
            </a:prstGeom>
            <a:noFill/>
            <a:ln>
              <a:solidFill>
                <a:srgbClr val="F6B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dirty="0">
                  <a:solidFill>
                    <a:schemeClr val="tx1"/>
                  </a:solidFill>
                </a:rPr>
                <a:t>Verdadera</a:t>
              </a:r>
              <a:endParaRPr lang="es-ES" dirty="0">
                <a:solidFill>
                  <a:schemeClr val="tx1"/>
                </a:solidFill>
              </a:endParaRPr>
            </a:p>
          </p:txBody>
        </p:sp>
      </p:grpSp>
      <p:sp>
        <p:nvSpPr>
          <p:cNvPr id="98" name="97 Rectángulo"/>
          <p:cNvSpPr/>
          <p:nvPr/>
        </p:nvSpPr>
        <p:spPr>
          <a:xfrm>
            <a:off x="122825" y="3694795"/>
            <a:ext cx="1008112" cy="1775247"/>
          </a:xfrm>
          <a:prstGeom prst="rect">
            <a:avLst/>
          </a:prstGeom>
          <a:solidFill>
            <a:srgbClr val="A474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900" b="1" dirty="0" smtClean="0">
                <a:solidFill>
                  <a:srgbClr val="FFFFFF"/>
                </a:solidFill>
              </a:rPr>
              <a:t>METODOLOGÍA</a:t>
            </a:r>
            <a:endParaRPr lang="es-ES" sz="900" dirty="0">
              <a:solidFill>
                <a:srgbClr val="FFFFFF"/>
              </a:solidFill>
            </a:endParaRPr>
          </a:p>
          <a:p>
            <a:pPr algn="ctr" fontAlgn="auto">
              <a:spcBef>
                <a:spcPts val="0"/>
              </a:spcBef>
              <a:spcAft>
                <a:spcPts val="0"/>
              </a:spcAft>
              <a:defRPr/>
            </a:pPr>
            <a:r>
              <a:rPr lang="es-MX" sz="900" b="1" dirty="0" smtClean="0">
                <a:solidFill>
                  <a:srgbClr val="FFFFFF"/>
                </a:solidFill>
              </a:rPr>
              <a:t>Para protocolo: diseño experimental</a:t>
            </a:r>
          </a:p>
          <a:p>
            <a:pPr algn="ctr" fontAlgn="auto">
              <a:spcBef>
                <a:spcPts val="0"/>
              </a:spcBef>
              <a:spcAft>
                <a:spcPts val="0"/>
              </a:spcAft>
              <a:defRPr/>
            </a:pPr>
            <a:endParaRPr lang="es-MX" sz="900" b="1" dirty="0" smtClean="0">
              <a:solidFill>
                <a:srgbClr val="FFFFFF"/>
              </a:solidFill>
            </a:endParaRPr>
          </a:p>
          <a:p>
            <a:pPr algn="ctr" fontAlgn="auto">
              <a:spcBef>
                <a:spcPts val="0"/>
              </a:spcBef>
              <a:spcAft>
                <a:spcPts val="0"/>
              </a:spcAft>
              <a:defRPr/>
            </a:pPr>
            <a:r>
              <a:rPr lang="es-MX" sz="900" b="1" dirty="0" smtClean="0">
                <a:solidFill>
                  <a:srgbClr val="FFFFFF"/>
                </a:solidFill>
              </a:rPr>
              <a:t>Para la investigación:</a:t>
            </a:r>
          </a:p>
          <a:p>
            <a:pPr algn="ctr" fontAlgn="auto">
              <a:spcBef>
                <a:spcPts val="0"/>
              </a:spcBef>
              <a:spcAft>
                <a:spcPts val="0"/>
              </a:spcAft>
              <a:defRPr/>
            </a:pPr>
            <a:r>
              <a:rPr lang="es-MX" sz="900" b="1" dirty="0" smtClean="0">
                <a:solidFill>
                  <a:srgbClr val="FFFFFF"/>
                </a:solidFill>
              </a:rPr>
              <a:t>procedimiento metodológico </a:t>
            </a:r>
          </a:p>
        </p:txBody>
      </p:sp>
      <p:sp>
        <p:nvSpPr>
          <p:cNvPr id="102" name="101 Abrir llave"/>
          <p:cNvSpPr/>
          <p:nvPr/>
        </p:nvSpPr>
        <p:spPr>
          <a:xfrm>
            <a:off x="1187624" y="1376752"/>
            <a:ext cx="483380" cy="3780440"/>
          </a:xfrm>
          <a:prstGeom prst="leftBrace">
            <a:avLst/>
          </a:prstGeom>
          <a:ln>
            <a:solidFill>
              <a:srgbClr val="154E4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sp>
        <p:nvSpPr>
          <p:cNvPr id="2" name="1 Rectángulo"/>
          <p:cNvSpPr/>
          <p:nvPr/>
        </p:nvSpPr>
        <p:spPr>
          <a:xfrm>
            <a:off x="4644008" y="188640"/>
            <a:ext cx="4572000" cy="923330"/>
          </a:xfrm>
          <a:prstGeom prst="rect">
            <a:avLst/>
          </a:prstGeom>
        </p:spPr>
        <p:txBody>
          <a:bodyPr>
            <a:spAutoFit/>
          </a:bodyPr>
          <a:lstStyle/>
          <a:p>
            <a:pPr marL="171450" indent="-171450" fontAlgn="auto">
              <a:spcBef>
                <a:spcPts val="0"/>
              </a:spcBef>
              <a:spcAft>
                <a:spcPts val="0"/>
              </a:spcAft>
              <a:buFont typeface="Arial" panose="020B0604020202020204" pitchFamily="34" charset="0"/>
              <a:buChar char="•"/>
              <a:defRPr/>
            </a:pPr>
            <a:r>
              <a:rPr lang="es-MX" sz="900" dirty="0"/>
              <a:t>Descubrimiento de conocimiento en bases de datos. </a:t>
            </a:r>
          </a:p>
          <a:p>
            <a:pPr marL="171450" indent="-171450" fontAlgn="auto">
              <a:spcBef>
                <a:spcPts val="0"/>
              </a:spcBef>
              <a:spcAft>
                <a:spcPts val="0"/>
              </a:spcAft>
              <a:buFont typeface="Arial" panose="020B0604020202020204" pitchFamily="34" charset="0"/>
              <a:buChar char="•"/>
              <a:defRPr/>
            </a:pPr>
            <a:r>
              <a:rPr lang="es-MX" sz="900" dirty="0"/>
              <a:t>Descubrimiento de conocimiento geográfica </a:t>
            </a:r>
          </a:p>
          <a:p>
            <a:pPr marL="171450" indent="-171450" fontAlgn="auto">
              <a:spcBef>
                <a:spcPts val="0"/>
              </a:spcBef>
              <a:spcAft>
                <a:spcPts val="0"/>
              </a:spcAft>
              <a:buFont typeface="Arial" panose="020B0604020202020204" pitchFamily="34" charset="0"/>
              <a:buChar char="•"/>
              <a:defRPr/>
            </a:pPr>
            <a:r>
              <a:rPr lang="es-MX" sz="900" dirty="0"/>
              <a:t>Aprendizaje </a:t>
            </a:r>
            <a:r>
              <a:rPr lang="es-MX" sz="900" dirty="0" smtClean="0"/>
              <a:t>automático </a:t>
            </a:r>
            <a:endParaRPr lang="es-MX" sz="900" dirty="0"/>
          </a:p>
          <a:p>
            <a:pPr marL="171450" indent="-171450" fontAlgn="auto">
              <a:spcBef>
                <a:spcPts val="0"/>
              </a:spcBef>
              <a:spcAft>
                <a:spcPts val="0"/>
              </a:spcAft>
              <a:buFont typeface="Arial" panose="020B0604020202020204" pitchFamily="34" charset="0"/>
              <a:buChar char="•"/>
              <a:defRPr/>
            </a:pPr>
            <a:r>
              <a:rPr lang="es-MX" sz="900" dirty="0"/>
              <a:t>Relaciones espaciales </a:t>
            </a:r>
          </a:p>
          <a:p>
            <a:pPr marL="171450" indent="-171450" fontAlgn="auto">
              <a:spcBef>
                <a:spcPts val="0"/>
              </a:spcBef>
              <a:spcAft>
                <a:spcPts val="0"/>
              </a:spcAft>
              <a:buFont typeface="Arial" panose="020B0604020202020204" pitchFamily="34" charset="0"/>
              <a:buChar char="•"/>
              <a:defRPr/>
            </a:pPr>
            <a:r>
              <a:rPr lang="es-MX" sz="900" dirty="0"/>
              <a:t>Selección de atributos </a:t>
            </a:r>
          </a:p>
          <a:p>
            <a:pPr marL="171450" indent="-171450" fontAlgn="auto">
              <a:spcBef>
                <a:spcPts val="0"/>
              </a:spcBef>
              <a:spcAft>
                <a:spcPts val="0"/>
              </a:spcAft>
              <a:buFont typeface="Arial" panose="020B0604020202020204" pitchFamily="34" charset="0"/>
              <a:buChar char="•"/>
              <a:defRPr/>
            </a:pPr>
            <a:r>
              <a:rPr lang="es-MX" sz="900" dirty="0" smtClean="0"/>
              <a:t>Evaluación </a:t>
            </a:r>
            <a:r>
              <a:rPr lang="es-MX" sz="900" dirty="0"/>
              <a:t>del conocimiento </a:t>
            </a:r>
            <a:endParaRPr lang="es-ES" sz="900" dirty="0"/>
          </a:p>
        </p:txBody>
      </p:sp>
      <p:sp>
        <p:nvSpPr>
          <p:cNvPr id="34" name="33 Abrir llave"/>
          <p:cNvSpPr/>
          <p:nvPr/>
        </p:nvSpPr>
        <p:spPr>
          <a:xfrm>
            <a:off x="4427984" y="188640"/>
            <a:ext cx="234055" cy="923330"/>
          </a:xfrm>
          <a:prstGeom prst="leftBrace">
            <a:avLst>
              <a:gd name="adj1" fmla="val 8333"/>
              <a:gd name="adj2" fmla="val 40531"/>
            </a:avLst>
          </a:prstGeom>
          <a:ln>
            <a:solidFill>
              <a:srgbClr val="154E4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sp>
        <p:nvSpPr>
          <p:cNvPr id="38" name="37 Rectángulo"/>
          <p:cNvSpPr/>
          <p:nvPr/>
        </p:nvSpPr>
        <p:spPr bwMode="auto">
          <a:xfrm>
            <a:off x="1639059" y="1255985"/>
            <a:ext cx="2736302" cy="1308919"/>
          </a:xfrm>
          <a:prstGeom prst="rect">
            <a:avLst/>
          </a:prstGeom>
          <a:solidFill>
            <a:srgbClr val="E78C23"/>
          </a:solidFill>
          <a:ln>
            <a:solidFill>
              <a:srgbClr val="F6BF5F"/>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lgn="ctr" fontAlgn="auto">
              <a:spcBef>
                <a:spcPts val="0"/>
              </a:spcBef>
              <a:spcAft>
                <a:spcPts val="0"/>
              </a:spcAft>
              <a:defRPr/>
            </a:pPr>
            <a:r>
              <a:rPr lang="es-MX" sz="1000" b="1" dirty="0" smtClean="0">
                <a:solidFill>
                  <a:srgbClr val="FFFFFF"/>
                </a:solidFill>
              </a:rPr>
              <a:t>NIVEL</a:t>
            </a:r>
          </a:p>
          <a:p>
            <a:pPr algn="ctr" fontAlgn="auto">
              <a:spcBef>
                <a:spcPts val="0"/>
              </a:spcBef>
              <a:spcAft>
                <a:spcPts val="0"/>
              </a:spcAft>
              <a:defRPr/>
            </a:pPr>
            <a:r>
              <a:rPr lang="es-MX" sz="1000" b="1" dirty="0" smtClean="0">
                <a:solidFill>
                  <a:srgbClr val="FF0000"/>
                </a:solidFill>
              </a:rPr>
              <a:t>Explicativo </a:t>
            </a:r>
          </a:p>
          <a:p>
            <a:pPr marL="95250" indent="-95250" fontAlgn="auto">
              <a:spcBef>
                <a:spcPts val="0"/>
              </a:spcBef>
              <a:spcAft>
                <a:spcPts val="0"/>
              </a:spcAft>
              <a:buFont typeface="Arial" panose="020B0604020202020204" pitchFamily="34" charset="0"/>
              <a:buChar char="•"/>
              <a:defRPr/>
            </a:pPr>
            <a:r>
              <a:rPr lang="es-MX" sz="1000" b="1" dirty="0" smtClean="0">
                <a:solidFill>
                  <a:srgbClr val="FFFFFF"/>
                </a:solidFill>
              </a:rPr>
              <a:t>Análisis </a:t>
            </a:r>
            <a:r>
              <a:rPr lang="es-MX" sz="1000" b="1" dirty="0">
                <a:solidFill>
                  <a:srgbClr val="FFFFFF"/>
                </a:solidFill>
              </a:rPr>
              <a:t>de las relaciones topológicas </a:t>
            </a:r>
            <a:endParaRPr lang="es-MX" sz="1000" b="1" dirty="0" smtClean="0">
              <a:solidFill>
                <a:srgbClr val="FFFFFF"/>
              </a:solidFill>
            </a:endParaRPr>
          </a:p>
          <a:p>
            <a:pPr marL="95250" indent="-95250" fontAlgn="auto">
              <a:spcBef>
                <a:spcPts val="0"/>
              </a:spcBef>
              <a:spcAft>
                <a:spcPts val="0"/>
              </a:spcAft>
              <a:buFont typeface="Arial" panose="020B0604020202020204" pitchFamily="34" charset="0"/>
              <a:buChar char="•"/>
              <a:defRPr/>
            </a:pPr>
            <a:r>
              <a:rPr lang="es-MX" sz="1000" b="1" dirty="0">
                <a:solidFill>
                  <a:srgbClr val="FFFFFF"/>
                </a:solidFill>
              </a:rPr>
              <a:t>Selección de atributos </a:t>
            </a:r>
            <a:endParaRPr lang="es-MX" sz="1000" b="1" dirty="0" smtClean="0">
              <a:solidFill>
                <a:srgbClr val="FFFFFF"/>
              </a:solidFill>
            </a:endParaRPr>
          </a:p>
          <a:p>
            <a:pPr marL="95250" indent="-95250" fontAlgn="auto">
              <a:spcBef>
                <a:spcPts val="0"/>
              </a:spcBef>
              <a:spcAft>
                <a:spcPts val="0"/>
              </a:spcAft>
              <a:buFont typeface="Arial" panose="020B0604020202020204" pitchFamily="34" charset="0"/>
              <a:buChar char="•"/>
              <a:defRPr/>
            </a:pPr>
            <a:r>
              <a:rPr lang="es-MX" sz="1000" b="1" dirty="0">
                <a:solidFill>
                  <a:srgbClr val="FFFFFF"/>
                </a:solidFill>
              </a:rPr>
              <a:t>Generación de árboles de decisión </a:t>
            </a:r>
            <a:endParaRPr lang="es-MX" sz="1000" b="1" dirty="0" smtClean="0">
              <a:solidFill>
                <a:srgbClr val="FFFFFF"/>
              </a:solidFill>
            </a:endParaRPr>
          </a:p>
          <a:p>
            <a:pPr algn="ctr" fontAlgn="auto">
              <a:spcBef>
                <a:spcPts val="0"/>
              </a:spcBef>
              <a:spcAft>
                <a:spcPts val="0"/>
              </a:spcAft>
              <a:defRPr/>
            </a:pPr>
            <a:endParaRPr lang="es-MX" sz="1000" dirty="0">
              <a:solidFill>
                <a:srgbClr val="000000"/>
              </a:solidFill>
            </a:endParaRPr>
          </a:p>
        </p:txBody>
      </p:sp>
      <p:sp>
        <p:nvSpPr>
          <p:cNvPr id="39" name="38 Rectángulo"/>
          <p:cNvSpPr/>
          <p:nvPr/>
        </p:nvSpPr>
        <p:spPr bwMode="auto">
          <a:xfrm>
            <a:off x="4329664" y="1255986"/>
            <a:ext cx="2129241" cy="1308919"/>
          </a:xfrm>
          <a:prstGeom prst="rect">
            <a:avLst/>
          </a:prstGeom>
          <a:solidFill>
            <a:srgbClr val="E78C23"/>
          </a:solidFill>
          <a:ln>
            <a:solidFill>
              <a:srgbClr val="F6BF5F"/>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lgn="ctr" fontAlgn="auto">
              <a:spcBef>
                <a:spcPts val="0"/>
              </a:spcBef>
              <a:spcAft>
                <a:spcPts val="0"/>
              </a:spcAft>
              <a:defRPr/>
            </a:pPr>
            <a:r>
              <a:rPr lang="es-MX" sz="1000" b="1" dirty="0" smtClean="0">
                <a:solidFill>
                  <a:srgbClr val="FFFFFF"/>
                </a:solidFill>
              </a:rPr>
              <a:t>TÉCNICA</a:t>
            </a:r>
          </a:p>
          <a:p>
            <a:pPr algn="ctr" fontAlgn="auto">
              <a:spcBef>
                <a:spcPts val="0"/>
              </a:spcBef>
              <a:spcAft>
                <a:spcPts val="0"/>
              </a:spcAft>
              <a:defRPr/>
            </a:pPr>
            <a:r>
              <a:rPr lang="es-MX" sz="1000" b="1" dirty="0" smtClean="0">
                <a:solidFill>
                  <a:srgbClr val="FF0000"/>
                </a:solidFill>
              </a:rPr>
              <a:t>Experimentación</a:t>
            </a:r>
          </a:p>
          <a:p>
            <a:pPr marL="95250" indent="-95250" fontAlgn="auto">
              <a:spcBef>
                <a:spcPts val="0"/>
              </a:spcBef>
              <a:spcAft>
                <a:spcPts val="0"/>
              </a:spcAft>
              <a:buFont typeface="Arial" panose="020B0604020202020204" pitchFamily="34" charset="0"/>
              <a:buChar char="•"/>
              <a:defRPr/>
            </a:pPr>
            <a:r>
              <a:rPr lang="es-MX" sz="1000" b="1" dirty="0" smtClean="0">
                <a:solidFill>
                  <a:srgbClr val="FFFFFF"/>
                </a:solidFill>
              </a:rPr>
              <a:t>Índice </a:t>
            </a:r>
            <a:r>
              <a:rPr lang="es-MX" sz="1000" b="1" dirty="0">
                <a:solidFill>
                  <a:srgbClr val="FFFFFF"/>
                </a:solidFill>
              </a:rPr>
              <a:t>de áreas verdes urbanas y su relación con variables sociales y económicas </a:t>
            </a:r>
          </a:p>
          <a:p>
            <a:pPr marL="95250" indent="-95250" fontAlgn="auto">
              <a:spcBef>
                <a:spcPts val="0"/>
              </a:spcBef>
              <a:spcAft>
                <a:spcPts val="0"/>
              </a:spcAft>
              <a:buFont typeface="Arial" panose="020B0604020202020204" pitchFamily="34" charset="0"/>
              <a:buChar char="•"/>
              <a:defRPr/>
            </a:pPr>
            <a:r>
              <a:rPr lang="es-MX" sz="1000" b="1" dirty="0">
                <a:solidFill>
                  <a:srgbClr val="FFFFFF"/>
                </a:solidFill>
              </a:rPr>
              <a:t>Accidentes vehiculares y su relación con variables sociales y económicas </a:t>
            </a:r>
          </a:p>
          <a:p>
            <a:pPr fontAlgn="auto">
              <a:spcBef>
                <a:spcPts val="0"/>
              </a:spcBef>
              <a:spcAft>
                <a:spcPts val="0"/>
              </a:spcAft>
              <a:buFont typeface="Arial" pitchFamily="34" charset="0"/>
              <a:buChar char="•"/>
              <a:defRPr/>
            </a:pPr>
            <a:endParaRPr lang="es-ES" sz="1000" b="1" dirty="0">
              <a:solidFill>
                <a:srgbClr val="000000"/>
              </a:solidFill>
            </a:endParaRPr>
          </a:p>
        </p:txBody>
      </p:sp>
      <p:sp>
        <p:nvSpPr>
          <p:cNvPr id="40" name="39 Rectángulo"/>
          <p:cNvSpPr/>
          <p:nvPr/>
        </p:nvSpPr>
        <p:spPr bwMode="auto">
          <a:xfrm>
            <a:off x="6458905" y="1255986"/>
            <a:ext cx="2271932" cy="1308919"/>
          </a:xfrm>
          <a:prstGeom prst="rect">
            <a:avLst/>
          </a:prstGeom>
          <a:solidFill>
            <a:srgbClr val="E78C23"/>
          </a:solidFill>
          <a:ln>
            <a:solidFill>
              <a:srgbClr val="F6BF5F"/>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lgn="ctr" fontAlgn="auto">
              <a:spcBef>
                <a:spcPts val="0"/>
              </a:spcBef>
              <a:spcAft>
                <a:spcPts val="0"/>
              </a:spcAft>
              <a:defRPr/>
            </a:pPr>
            <a:r>
              <a:rPr lang="es-MX" sz="1000" b="1" dirty="0" smtClean="0">
                <a:solidFill>
                  <a:srgbClr val="FFFFFF"/>
                </a:solidFill>
              </a:rPr>
              <a:t>ENFOQUE Y MÉTODO</a:t>
            </a:r>
          </a:p>
          <a:p>
            <a:pPr algn="ctr" fontAlgn="auto">
              <a:spcBef>
                <a:spcPts val="0"/>
              </a:spcBef>
              <a:spcAft>
                <a:spcPts val="0"/>
              </a:spcAft>
              <a:defRPr/>
            </a:pPr>
            <a:r>
              <a:rPr lang="es-MX" sz="1000" b="1" dirty="0" smtClean="0">
                <a:solidFill>
                  <a:srgbClr val="FF0000"/>
                </a:solidFill>
              </a:rPr>
              <a:t>Analítico </a:t>
            </a:r>
            <a:r>
              <a:rPr lang="es-MX" sz="1000" b="1" dirty="0">
                <a:solidFill>
                  <a:srgbClr val="FF0000"/>
                </a:solidFill>
              </a:rPr>
              <a:t>– </a:t>
            </a:r>
            <a:r>
              <a:rPr lang="es-MX" sz="1000" b="1" dirty="0" smtClean="0">
                <a:solidFill>
                  <a:srgbClr val="FF0000"/>
                </a:solidFill>
              </a:rPr>
              <a:t>sintético</a:t>
            </a:r>
            <a:endParaRPr lang="es-MX" sz="1000" b="1" dirty="0">
              <a:solidFill>
                <a:srgbClr val="FF0000"/>
              </a:solidFill>
            </a:endParaRPr>
          </a:p>
        </p:txBody>
      </p:sp>
      <p:sp>
        <p:nvSpPr>
          <p:cNvPr id="45" name="44 Rectángulo"/>
          <p:cNvSpPr/>
          <p:nvPr/>
        </p:nvSpPr>
        <p:spPr>
          <a:xfrm>
            <a:off x="134409" y="2991416"/>
            <a:ext cx="984944" cy="551111"/>
          </a:xfrm>
          <a:prstGeom prst="rect">
            <a:avLst/>
          </a:prstGeom>
          <a:solidFill>
            <a:srgbClr val="A474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MX" sz="900" b="1" dirty="0" smtClean="0">
                <a:solidFill>
                  <a:srgbClr val="FFFFFF"/>
                </a:solidFill>
              </a:rPr>
              <a:t>METODOLOGÍA</a:t>
            </a:r>
            <a:r>
              <a:rPr lang="es-MX" sz="900" b="1" dirty="0" smtClean="0">
                <a:solidFill>
                  <a:schemeClr val="tx1"/>
                </a:solidFill>
              </a:rPr>
              <a:t> </a:t>
            </a:r>
            <a:endParaRPr lang="es-ES" sz="900" dirty="0">
              <a:solidFill>
                <a:srgbClr val="FFFF00"/>
              </a:solidFill>
            </a:endParaRPr>
          </a:p>
        </p:txBody>
      </p:sp>
      <p:sp>
        <p:nvSpPr>
          <p:cNvPr id="21" name="20 CuadroTexto"/>
          <p:cNvSpPr txBox="1"/>
          <p:nvPr/>
        </p:nvSpPr>
        <p:spPr>
          <a:xfrm>
            <a:off x="179512" y="6351711"/>
            <a:ext cx="8640638" cy="461665"/>
          </a:xfrm>
          <a:prstGeom prst="rect">
            <a:avLst/>
          </a:prstGeom>
          <a:noFill/>
        </p:spPr>
        <p:txBody>
          <a:bodyPr wrap="square" rtlCol="0">
            <a:spAutoFit/>
          </a:bodyPr>
          <a:lstStyle/>
          <a:p>
            <a:r>
              <a:rPr lang="es-MX" sz="900" baseline="30000" dirty="0" smtClean="0">
                <a:latin typeface="+mj-lt"/>
              </a:rPr>
              <a:t>_____________________________________________________________________________________________________________________________________________________________________________________________________</a:t>
            </a:r>
          </a:p>
          <a:p>
            <a:r>
              <a:rPr lang="es-MX" sz="900" baseline="30000" dirty="0" smtClean="0">
                <a:latin typeface="+mj-lt"/>
              </a:rPr>
              <a:t>2</a:t>
            </a:r>
            <a:r>
              <a:rPr lang="es-MX" sz="900" dirty="0" smtClean="0">
                <a:latin typeface="+mj-lt"/>
              </a:rPr>
              <a:t> El contenido de este ejercicio fue elaborado y presentado por el Ing. Carlos Fernando Ruiz Chávez en su tesis </a:t>
            </a:r>
            <a:r>
              <a:rPr lang="es-MX" sz="900" i="1" dirty="0" smtClean="0">
                <a:latin typeface="+mj-lt"/>
              </a:rPr>
              <a:t>Extracción de conocimiento mediante la selección de atributos y el aprendizaje de árboles de decisión en bases de datos espaciales </a:t>
            </a:r>
            <a:r>
              <a:rPr lang="es-MX" sz="900" dirty="0" smtClean="0">
                <a:latin typeface="+mj-lt"/>
              </a:rPr>
              <a:t>del año 2013.</a:t>
            </a:r>
            <a:endParaRPr lang="es-MX" sz="9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box(in)">
                                      <p:cBhvr>
                                        <p:cTn id="7" dur="500"/>
                                        <p:tgtEl>
                                          <p:spTgt spid="7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3798"/>
                                        </p:tgtEl>
                                        <p:attrNameLst>
                                          <p:attrName>style.visibility</p:attrName>
                                        </p:attrNameLst>
                                      </p:cBhvr>
                                      <p:to>
                                        <p:strVal val="visible"/>
                                      </p:to>
                                    </p:set>
                                    <p:animEffect transition="in" filter="box(in)">
                                      <p:cBhvr>
                                        <p:cTn id="12" dur="500"/>
                                        <p:tgtEl>
                                          <p:spTgt spid="3379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box(in)">
                                      <p:cBhvr>
                                        <p:cTn id="17" dur="500"/>
                                        <p:tgtEl>
                                          <p:spTgt spid="3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1"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box(in)">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2"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box(in)">
                                      <p:cBhvr>
                                        <p:cTn id="2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34" grpId="0" animBg="1"/>
      <p:bldP spid="34" grpId="1" animBg="1"/>
      <p:bldP spid="34" grpId="2"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1301</TotalTime>
  <Words>1684</Words>
  <Application>Microsoft Office PowerPoint</Application>
  <PresentationFormat>Presentación en pantalla (4:3)</PresentationFormat>
  <Paragraphs>242</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 Diagrama de flujo del proceso de construcción del protocolo (ejemplo)</vt:lpstr>
      <vt:lpstr>Repasando… </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vector>
  </TitlesOfParts>
  <Company>Universidad de Guadalajara CUCEA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Raul VG</dc:creator>
  <cp:lastModifiedBy>Usuario</cp:lastModifiedBy>
  <cp:revision>106</cp:revision>
  <dcterms:created xsi:type="dcterms:W3CDTF">2010-11-04T20:57:55Z</dcterms:created>
  <dcterms:modified xsi:type="dcterms:W3CDTF">2015-08-27T20:33:44Z</dcterms:modified>
</cp:coreProperties>
</file>