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64A"/>
    <a:srgbClr val="582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4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741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19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918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50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20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32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95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77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77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0A52E-EB98-4491-A6C0-ED29261A3FC9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F65D9-9E69-4104-A932-1B15389A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594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130425"/>
            <a:ext cx="7774632" cy="1442591"/>
          </a:xfrm>
          <a:solidFill>
            <a:schemeClr val="bg1"/>
          </a:solidFill>
          <a:ln w="114300">
            <a:solidFill>
              <a:schemeClr val="tx1"/>
            </a:solidFill>
          </a:ln>
        </p:spPr>
        <p:txBody>
          <a:bodyPr/>
          <a:lstStyle/>
          <a:p>
            <a:r>
              <a:rPr lang="es-ES" b="1" dirty="0" err="1" smtClean="0"/>
              <a:t>Tag</a:t>
            </a:r>
            <a:r>
              <a:rPr lang="es-ES" b="1" dirty="0" smtClean="0"/>
              <a:t> </a:t>
            </a:r>
            <a:r>
              <a:rPr lang="es-ES" b="1" dirty="0" err="1" smtClean="0"/>
              <a:t>questions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opinions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2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4632" cy="3096343"/>
          </a:xfrm>
          <a:solidFill>
            <a:schemeClr val="bg1"/>
          </a:solidFill>
          <a:ln w="114300">
            <a:solidFill>
              <a:schemeClr val="tx1"/>
            </a:solidFill>
          </a:ln>
        </p:spPr>
        <p:txBody>
          <a:bodyPr/>
          <a:lstStyle/>
          <a:p>
            <a:r>
              <a:rPr lang="es-ES" b="1" dirty="0" err="1" smtClean="0"/>
              <a:t>We</a:t>
            </a:r>
            <a:r>
              <a:rPr lang="es-ES" b="1" dirty="0" smtClean="0"/>
              <a:t> </a:t>
            </a:r>
            <a:r>
              <a:rPr lang="es-ES" b="1" dirty="0" smtClean="0"/>
              <a:t>use </a:t>
            </a:r>
            <a:r>
              <a:rPr lang="es-ES" b="1" dirty="0" err="1" smtClean="0"/>
              <a:t>tag</a:t>
            </a:r>
            <a:r>
              <a:rPr lang="es-ES" b="1" dirty="0" smtClean="0"/>
              <a:t> </a:t>
            </a:r>
            <a:r>
              <a:rPr lang="es-ES" b="1" dirty="0" err="1" smtClean="0"/>
              <a:t>questions</a:t>
            </a:r>
            <a:r>
              <a:rPr lang="es-ES" b="1" dirty="0" smtClean="0"/>
              <a:t> 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confirm</a:t>
            </a:r>
            <a:r>
              <a:rPr lang="es-ES" b="1" dirty="0" smtClean="0"/>
              <a:t> </a:t>
            </a:r>
            <a:r>
              <a:rPr lang="es-ES" b="1" dirty="0" err="1" smtClean="0"/>
              <a:t>an</a:t>
            </a:r>
            <a:r>
              <a:rPr lang="es-ES" b="1" dirty="0" smtClean="0"/>
              <a:t> </a:t>
            </a:r>
            <a:r>
              <a:rPr lang="es-ES" b="1" dirty="0" err="1" smtClean="0"/>
              <a:t>opinion</a:t>
            </a:r>
            <a:r>
              <a:rPr lang="es-ES" b="1" dirty="0" smtClean="0"/>
              <a:t> </a:t>
            </a:r>
            <a:r>
              <a:rPr lang="es-ES" b="1" dirty="0" err="1" smtClean="0"/>
              <a:t>or</a:t>
            </a:r>
            <a:r>
              <a:rPr lang="es-ES" b="1" dirty="0" smtClean="0"/>
              <a:t> 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make</a:t>
            </a:r>
            <a:r>
              <a:rPr lang="es-ES" b="1" dirty="0" smtClean="0"/>
              <a:t> </a:t>
            </a:r>
            <a:r>
              <a:rPr lang="es-ES" b="1" dirty="0" err="1" smtClean="0"/>
              <a:t>other</a:t>
            </a:r>
            <a:r>
              <a:rPr lang="es-ES" b="1" dirty="0" smtClean="0"/>
              <a:t> </a:t>
            </a:r>
            <a:r>
              <a:rPr lang="es-ES" b="1" dirty="0" err="1" smtClean="0"/>
              <a:t>people</a:t>
            </a:r>
            <a:r>
              <a:rPr lang="es-ES" b="1" dirty="0" smtClean="0"/>
              <a:t> </a:t>
            </a:r>
            <a:r>
              <a:rPr lang="es-ES" b="1" dirty="0" err="1" smtClean="0"/>
              <a:t>agree</a:t>
            </a:r>
            <a:r>
              <a:rPr lang="es-ES" b="1" dirty="0" smtClean="0"/>
              <a:t> </a:t>
            </a:r>
            <a:r>
              <a:rPr lang="es-ES" b="1" dirty="0" err="1" smtClean="0"/>
              <a:t>with</a:t>
            </a:r>
            <a:r>
              <a:rPr lang="es-ES" b="1" dirty="0" smtClean="0"/>
              <a:t> </a:t>
            </a:r>
            <a:r>
              <a:rPr lang="es-ES" b="1" dirty="0" err="1" smtClean="0"/>
              <a:t>you</a:t>
            </a:r>
            <a:r>
              <a:rPr lang="es-ES" b="1" dirty="0" smtClean="0"/>
              <a:t>. </a:t>
            </a:r>
            <a:endParaRPr lang="es-ES" b="1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51520" y="3684775"/>
            <a:ext cx="8568952" cy="752337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9600" b="1" dirty="0" smtClean="0"/>
          </a:p>
          <a:p>
            <a:r>
              <a:rPr lang="es-ES" sz="16000" b="1" dirty="0" err="1" smtClean="0"/>
              <a:t>The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class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is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hard</a:t>
            </a:r>
            <a:r>
              <a:rPr lang="es-ES" sz="16000" b="1" dirty="0" smtClean="0"/>
              <a:t>, </a:t>
            </a:r>
            <a:r>
              <a:rPr lang="es-ES" sz="16000" b="1" dirty="0" err="1" smtClean="0"/>
              <a:t>isn´t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it</a:t>
            </a:r>
            <a:r>
              <a:rPr lang="es-ES" sz="16000" b="1" dirty="0" smtClean="0"/>
              <a:t>?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7504" y="5412967"/>
            <a:ext cx="8820472" cy="752337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9600" b="1" dirty="0" smtClean="0"/>
          </a:p>
          <a:p>
            <a:r>
              <a:rPr lang="es-ES" sz="16000" b="1" dirty="0" err="1" smtClean="0"/>
              <a:t>You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haven´t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been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here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before</a:t>
            </a:r>
            <a:r>
              <a:rPr lang="es-ES" sz="16000" b="1" dirty="0" smtClean="0"/>
              <a:t>, </a:t>
            </a:r>
            <a:r>
              <a:rPr lang="es-ES" sz="16000" b="1" dirty="0" err="1" smtClean="0"/>
              <a:t>have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you</a:t>
            </a:r>
            <a:r>
              <a:rPr lang="es-ES" sz="16000" b="1" dirty="0" smtClean="0"/>
              <a:t>?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3684775"/>
            <a:ext cx="8568952" cy="752337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9600" b="1" dirty="0" smtClean="0"/>
          </a:p>
          <a:p>
            <a:r>
              <a:rPr lang="es-ES" sz="16000" b="1" dirty="0" err="1" smtClean="0"/>
              <a:t>The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class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is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hard</a:t>
            </a:r>
            <a:r>
              <a:rPr lang="es-ES" sz="16000" b="1" dirty="0" smtClean="0"/>
              <a:t>, </a:t>
            </a:r>
            <a:r>
              <a:rPr lang="es-ES" sz="16000" b="1" dirty="0" err="1" smtClean="0">
                <a:solidFill>
                  <a:srgbClr val="FF0000"/>
                </a:solidFill>
              </a:rPr>
              <a:t>isn´t</a:t>
            </a:r>
            <a:r>
              <a:rPr lang="es-ES" sz="16000" b="1" dirty="0" smtClean="0">
                <a:solidFill>
                  <a:srgbClr val="FF0000"/>
                </a:solidFill>
              </a:rPr>
              <a:t> </a:t>
            </a:r>
            <a:r>
              <a:rPr lang="es-ES" sz="16000" b="1" dirty="0" err="1" smtClean="0">
                <a:solidFill>
                  <a:srgbClr val="FF0000"/>
                </a:solidFill>
              </a:rPr>
              <a:t>it</a:t>
            </a:r>
            <a:r>
              <a:rPr lang="es-ES" sz="16000" b="1" dirty="0" smtClean="0"/>
              <a:t>?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107504" y="5412967"/>
            <a:ext cx="8820472" cy="752337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9600" b="1" dirty="0" smtClean="0"/>
          </a:p>
          <a:p>
            <a:r>
              <a:rPr lang="es-ES" sz="16000" b="1" dirty="0" err="1" smtClean="0"/>
              <a:t>You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haven´t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been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here</a:t>
            </a:r>
            <a:r>
              <a:rPr lang="es-ES" sz="16000" b="1" dirty="0" smtClean="0"/>
              <a:t> </a:t>
            </a:r>
            <a:r>
              <a:rPr lang="es-ES" sz="16000" b="1" dirty="0" err="1" smtClean="0"/>
              <a:t>before</a:t>
            </a:r>
            <a:r>
              <a:rPr lang="es-ES" sz="16000" b="1" dirty="0" smtClean="0"/>
              <a:t>, </a:t>
            </a:r>
            <a:r>
              <a:rPr lang="es-ES" sz="16000" b="1" dirty="0" err="1" smtClean="0">
                <a:solidFill>
                  <a:srgbClr val="FF0000"/>
                </a:solidFill>
              </a:rPr>
              <a:t>have</a:t>
            </a:r>
            <a:r>
              <a:rPr lang="es-ES" sz="16000" b="1" dirty="0" smtClean="0">
                <a:solidFill>
                  <a:srgbClr val="FF0000"/>
                </a:solidFill>
              </a:rPr>
              <a:t> </a:t>
            </a:r>
            <a:r>
              <a:rPr lang="es-ES" sz="16000" b="1" dirty="0" err="1" smtClean="0">
                <a:solidFill>
                  <a:srgbClr val="FF0000"/>
                </a:solidFill>
              </a:rPr>
              <a:t>you</a:t>
            </a:r>
            <a:r>
              <a:rPr lang="es-ES" sz="16000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1651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4632" cy="1152129"/>
          </a:xfrm>
          <a:solidFill>
            <a:schemeClr val="bg1"/>
          </a:solidFill>
          <a:ln w="1143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b="1" dirty="0" smtClean="0"/>
              <a:t>RULE 1:You </a:t>
            </a:r>
            <a:r>
              <a:rPr lang="es-ES" b="1" dirty="0" err="1" smtClean="0"/>
              <a:t>have</a:t>
            </a:r>
            <a:r>
              <a:rPr lang="es-ES" b="1" dirty="0" smtClean="0"/>
              <a:t> </a:t>
            </a:r>
            <a:r>
              <a:rPr lang="es-ES" b="1" dirty="0" err="1" smtClean="0"/>
              <a:t>to</a:t>
            </a:r>
            <a:r>
              <a:rPr lang="es-ES" b="1" dirty="0" smtClean="0"/>
              <a:t> use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auxiliary</a:t>
            </a:r>
            <a:r>
              <a:rPr lang="es-ES" b="1" dirty="0" smtClean="0"/>
              <a:t> </a:t>
            </a:r>
            <a:r>
              <a:rPr lang="es-ES" b="1" dirty="0" err="1" smtClean="0"/>
              <a:t>according</a:t>
            </a:r>
            <a:r>
              <a:rPr lang="es-ES" b="1" dirty="0" smtClean="0"/>
              <a:t> 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tense.</a:t>
            </a:r>
            <a:endParaRPr lang="es-ES" b="1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800" b="1" dirty="0" smtClean="0"/>
          </a:p>
          <a:p>
            <a:pPr algn="r"/>
            <a:r>
              <a:rPr lang="es-ES" sz="2800" b="1" dirty="0" err="1" smtClean="0"/>
              <a:t>You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work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here</a:t>
            </a:r>
            <a:r>
              <a:rPr lang="es-ES" sz="2800" b="1" dirty="0" smtClean="0"/>
              <a:t>,</a:t>
            </a:r>
          </a:p>
          <a:p>
            <a:pPr algn="r"/>
            <a:r>
              <a:rPr lang="es-ES" sz="2800" b="1" dirty="0" smtClean="0"/>
              <a:t>Amelia </a:t>
            </a:r>
            <a:r>
              <a:rPr lang="es-ES" sz="2800" b="1" dirty="0" err="1" smtClean="0"/>
              <a:t>studied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accounting</a:t>
            </a:r>
            <a:r>
              <a:rPr lang="es-ES" sz="2800" b="1" dirty="0" smtClean="0"/>
              <a:t>,</a:t>
            </a:r>
          </a:p>
          <a:p>
            <a:pPr algn="r"/>
            <a:endParaRPr lang="es-ES" sz="28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644008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8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you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oesn´t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she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608004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800" b="1" dirty="0" smtClean="0"/>
          </a:p>
          <a:p>
            <a:pPr algn="l"/>
            <a:r>
              <a:rPr lang="es-ES" sz="2800" b="1" dirty="0" err="1">
                <a:solidFill>
                  <a:srgbClr val="FF0000"/>
                </a:solidFill>
              </a:rPr>
              <a:t>d</a:t>
            </a:r>
            <a:r>
              <a:rPr lang="es-ES" sz="2800" b="1" dirty="0" err="1" smtClean="0">
                <a:solidFill>
                  <a:srgbClr val="FF0000"/>
                </a:solidFill>
              </a:rPr>
              <a:t>on´t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you</a:t>
            </a:r>
            <a:r>
              <a:rPr lang="es-ES" sz="28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oesn´t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she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endParaRPr lang="es-ES" sz="2800" b="1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4608004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800" b="1" dirty="0" smtClean="0"/>
          </a:p>
          <a:p>
            <a:pPr algn="l"/>
            <a:r>
              <a:rPr lang="es-ES" sz="2800" b="1" dirty="0" err="1">
                <a:solidFill>
                  <a:srgbClr val="FF0000"/>
                </a:solidFill>
              </a:rPr>
              <a:t>d</a:t>
            </a:r>
            <a:r>
              <a:rPr lang="es-ES" sz="2800" b="1" dirty="0" err="1" smtClean="0">
                <a:solidFill>
                  <a:srgbClr val="FF0000"/>
                </a:solidFill>
              </a:rPr>
              <a:t>on´t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you</a:t>
            </a:r>
            <a:r>
              <a:rPr lang="es-ES" sz="28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r>
              <a:rPr lang="es-ES" sz="2800" b="1" dirty="0" err="1" smtClean="0">
                <a:solidFill>
                  <a:srgbClr val="FF0000"/>
                </a:solidFill>
              </a:rPr>
              <a:t>didn´t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she</a:t>
            </a:r>
            <a:r>
              <a:rPr lang="es-ES" sz="28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endParaRPr lang="es-ES" sz="2800" b="1" dirty="0">
              <a:solidFill>
                <a:srgbClr val="FF0000"/>
              </a:solidFill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179512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smtClean="0"/>
              <a:t>Alicia </a:t>
            </a:r>
            <a:r>
              <a:rPr lang="es-ES" sz="2600" b="1" dirty="0" err="1" smtClean="0"/>
              <a:t>sings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beautifully</a:t>
            </a:r>
            <a:r>
              <a:rPr lang="es-ES" sz="2600" b="1" dirty="0" smtClean="0"/>
              <a:t>,</a:t>
            </a:r>
          </a:p>
          <a:p>
            <a:pPr algn="r"/>
            <a:endParaRPr lang="es-ES" sz="2600" b="1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4644008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4644008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err="1">
                <a:solidFill>
                  <a:srgbClr val="FF0000"/>
                </a:solidFill>
              </a:rPr>
              <a:t>d</a:t>
            </a:r>
            <a:r>
              <a:rPr lang="es-ES" sz="2600" b="1" dirty="0" err="1" smtClean="0">
                <a:solidFill>
                  <a:srgbClr val="FF0000"/>
                </a:solidFill>
              </a:rPr>
              <a:t>oesn´t</a:t>
            </a:r>
            <a:r>
              <a:rPr lang="es-ES" sz="2600" b="1" dirty="0" smtClean="0">
                <a:solidFill>
                  <a:srgbClr val="FF0000"/>
                </a:solidFill>
              </a:rPr>
              <a:t> </a:t>
            </a:r>
            <a:r>
              <a:rPr lang="es-ES" sz="2600" b="1" dirty="0" err="1" smtClean="0">
                <a:solidFill>
                  <a:srgbClr val="FF0000"/>
                </a:solidFill>
              </a:rPr>
              <a:t>she</a:t>
            </a:r>
            <a:r>
              <a:rPr lang="es-ES" sz="2600" b="1" dirty="0">
                <a:solidFill>
                  <a:srgbClr val="FF0000"/>
                </a:solidFill>
              </a:rPr>
              <a:t>?</a:t>
            </a:r>
            <a:endParaRPr lang="es-ES" sz="2600" b="1" dirty="0" smtClean="0">
              <a:solidFill>
                <a:srgbClr val="FF0000"/>
              </a:solidFill>
            </a:endParaRPr>
          </a:p>
          <a:p>
            <a:pPr algn="l"/>
            <a:endParaRPr lang="es-ES" sz="2600" b="1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79512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err="1" smtClean="0"/>
              <a:t>Alicia´s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gotten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sick</a:t>
            </a:r>
            <a:r>
              <a:rPr lang="es-ES" sz="2600" b="1" dirty="0" smtClean="0"/>
              <a:t>,</a:t>
            </a:r>
          </a:p>
          <a:p>
            <a:pPr algn="r"/>
            <a:endParaRPr lang="es-ES" sz="2600" b="1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4644008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4644008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err="1" smtClean="0">
                <a:solidFill>
                  <a:srgbClr val="FF0000"/>
                </a:solidFill>
              </a:rPr>
              <a:t>hasn´t</a:t>
            </a:r>
            <a:r>
              <a:rPr lang="es-ES" sz="2600" b="1" dirty="0" smtClean="0">
                <a:solidFill>
                  <a:srgbClr val="FF0000"/>
                </a:solidFill>
              </a:rPr>
              <a:t> </a:t>
            </a:r>
            <a:r>
              <a:rPr lang="es-ES" sz="2600" b="1" dirty="0" err="1" smtClean="0">
                <a:solidFill>
                  <a:srgbClr val="FF0000"/>
                </a:solidFill>
              </a:rPr>
              <a:t>she</a:t>
            </a:r>
            <a:r>
              <a:rPr lang="es-ES" sz="2600" b="1" dirty="0">
                <a:solidFill>
                  <a:srgbClr val="FF0000"/>
                </a:solidFill>
              </a:rPr>
              <a:t>?</a:t>
            </a:r>
            <a:endParaRPr lang="es-ES" sz="2600" b="1" dirty="0" smtClean="0">
              <a:solidFill>
                <a:srgbClr val="FF0000"/>
              </a:solidFill>
            </a:endParaRPr>
          </a:p>
          <a:p>
            <a:pPr algn="l"/>
            <a:endParaRPr lang="es-ES" sz="2600" b="1" dirty="0"/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179512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err="1" smtClean="0"/>
              <a:t>Ruben</a:t>
            </a:r>
            <a:r>
              <a:rPr lang="es-ES" sz="2600" b="1" dirty="0"/>
              <a:t> </a:t>
            </a:r>
            <a:r>
              <a:rPr lang="es-ES" sz="2600" b="1" dirty="0" err="1" smtClean="0"/>
              <a:t>hasn´t</a:t>
            </a:r>
            <a:r>
              <a:rPr lang="es-ES" sz="2600" b="1" dirty="0" smtClean="0"/>
              <a:t> come,</a:t>
            </a:r>
          </a:p>
          <a:p>
            <a:pPr algn="r"/>
            <a:endParaRPr lang="es-ES" sz="2600" b="1" dirty="0"/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4644008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4644008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smtClean="0">
                <a:solidFill>
                  <a:srgbClr val="FF0000"/>
                </a:solidFill>
              </a:rPr>
              <a:t>has he</a:t>
            </a:r>
            <a:r>
              <a:rPr lang="es-ES" sz="2600" b="1" dirty="0">
                <a:solidFill>
                  <a:srgbClr val="FF0000"/>
                </a:solidFill>
              </a:rPr>
              <a:t>?</a:t>
            </a:r>
            <a:endParaRPr lang="es-ES" sz="2600" b="1" dirty="0" smtClean="0">
              <a:solidFill>
                <a:srgbClr val="FF0000"/>
              </a:solidFill>
            </a:endParaRPr>
          </a:p>
          <a:p>
            <a:pPr algn="l"/>
            <a:endParaRPr lang="es-ES" sz="2600" b="1" dirty="0"/>
          </a:p>
        </p:txBody>
      </p:sp>
    </p:spTree>
    <p:extLst>
      <p:ext uri="{BB962C8B-B14F-4D97-AF65-F5344CB8AC3E}">
        <p14:creationId xmlns:p14="http://schemas.microsoft.com/office/powerpoint/2010/main" val="134441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8" grpId="0" animBg="1"/>
      <p:bldP spid="15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4632" cy="1872208"/>
          </a:xfrm>
          <a:solidFill>
            <a:schemeClr val="bg1"/>
          </a:solidFill>
          <a:ln w="1143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b="1" dirty="0" smtClean="0"/>
              <a:t> RULE 2: </a:t>
            </a:r>
            <a:r>
              <a:rPr lang="es-ES" b="1" dirty="0" err="1" smtClean="0"/>
              <a:t>If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senten</a:t>
            </a:r>
            <a:r>
              <a:rPr lang="es-ES" b="1" dirty="0" err="1" smtClean="0"/>
              <a:t>ce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in </a:t>
            </a:r>
            <a:r>
              <a:rPr lang="es-ES" b="1" dirty="0" err="1" smtClean="0"/>
              <a:t>affirmative</a:t>
            </a:r>
            <a:r>
              <a:rPr lang="es-ES" b="1" dirty="0" smtClean="0"/>
              <a:t>,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tag</a:t>
            </a:r>
            <a:r>
              <a:rPr lang="es-ES" b="1" dirty="0" smtClean="0"/>
              <a:t> </a:t>
            </a:r>
            <a:r>
              <a:rPr lang="es-ES" b="1" dirty="0" err="1" smtClean="0"/>
              <a:t>question</a:t>
            </a:r>
            <a:r>
              <a:rPr lang="es-ES" b="1" dirty="0" smtClean="0"/>
              <a:t> </a:t>
            </a:r>
            <a:r>
              <a:rPr lang="es-ES" b="1" dirty="0" err="1" smtClean="0"/>
              <a:t>goes</a:t>
            </a:r>
            <a:r>
              <a:rPr lang="es-ES" b="1" dirty="0" smtClean="0"/>
              <a:t> in </a:t>
            </a:r>
            <a:r>
              <a:rPr lang="es-ES" b="1" dirty="0" err="1" smtClean="0"/>
              <a:t>negative</a:t>
            </a:r>
            <a:r>
              <a:rPr lang="es-ES" b="1" dirty="0" smtClean="0"/>
              <a:t> and viceversa.</a:t>
            </a:r>
            <a:endParaRPr lang="es-ES" b="1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800" b="1" dirty="0" smtClean="0"/>
          </a:p>
          <a:p>
            <a:pPr algn="r"/>
            <a:r>
              <a:rPr lang="es-ES" sz="2800" b="1" dirty="0" err="1" smtClean="0"/>
              <a:t>They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will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win</a:t>
            </a:r>
            <a:r>
              <a:rPr lang="es-ES" sz="2800" b="1" dirty="0" smtClean="0"/>
              <a:t>,</a:t>
            </a:r>
          </a:p>
          <a:p>
            <a:pPr algn="r"/>
            <a:r>
              <a:rPr lang="es-ES" sz="2800" b="1" dirty="0" err="1" smtClean="0"/>
              <a:t>This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airline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is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big</a:t>
            </a:r>
            <a:r>
              <a:rPr lang="es-ES" sz="2800" b="1" dirty="0" smtClean="0"/>
              <a:t>,</a:t>
            </a:r>
          </a:p>
          <a:p>
            <a:pPr algn="r"/>
            <a:endParaRPr lang="es-ES" sz="28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644008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8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you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oesn´t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she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608004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800" b="1" dirty="0" smtClean="0"/>
          </a:p>
          <a:p>
            <a:pPr algn="l"/>
            <a:r>
              <a:rPr lang="es-ES" sz="2800" b="1" dirty="0" err="1">
                <a:solidFill>
                  <a:srgbClr val="FF0000"/>
                </a:solidFill>
              </a:rPr>
              <a:t>w</a:t>
            </a:r>
            <a:r>
              <a:rPr lang="es-ES" sz="2800" b="1" dirty="0" err="1" smtClean="0">
                <a:solidFill>
                  <a:srgbClr val="FF0000"/>
                </a:solidFill>
              </a:rPr>
              <a:t>on´t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they</a:t>
            </a:r>
            <a:r>
              <a:rPr lang="es-ES" sz="28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oesn´t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she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endParaRPr lang="es-ES" sz="28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179512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smtClean="0"/>
              <a:t>I </a:t>
            </a:r>
            <a:r>
              <a:rPr lang="es-ES" sz="2600" b="1" dirty="0" err="1" smtClean="0"/>
              <a:t>shouldn´t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go</a:t>
            </a:r>
            <a:r>
              <a:rPr lang="es-ES" sz="2600" b="1" dirty="0" smtClean="0"/>
              <a:t>,</a:t>
            </a:r>
          </a:p>
          <a:p>
            <a:pPr algn="r"/>
            <a:endParaRPr lang="es-ES" sz="2600" b="1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4644008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4644008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err="1">
                <a:solidFill>
                  <a:srgbClr val="FF0000"/>
                </a:solidFill>
              </a:rPr>
              <a:t>s</a:t>
            </a:r>
            <a:r>
              <a:rPr lang="es-ES" sz="2600" b="1" dirty="0" err="1" smtClean="0">
                <a:solidFill>
                  <a:srgbClr val="FF0000"/>
                </a:solidFill>
              </a:rPr>
              <a:t>hould</a:t>
            </a:r>
            <a:r>
              <a:rPr lang="es-ES" sz="2600" b="1" dirty="0" smtClean="0">
                <a:solidFill>
                  <a:srgbClr val="FF0000"/>
                </a:solidFill>
              </a:rPr>
              <a:t> I?</a:t>
            </a:r>
          </a:p>
          <a:p>
            <a:pPr algn="l"/>
            <a:endParaRPr lang="es-ES" sz="2600" b="1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79512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smtClean="0"/>
              <a:t>George </a:t>
            </a:r>
            <a:r>
              <a:rPr lang="es-ES" sz="2600" b="1" dirty="0" err="1" smtClean="0"/>
              <a:t>can´t</a:t>
            </a:r>
            <a:r>
              <a:rPr lang="es-ES" sz="2600" b="1" dirty="0" smtClean="0"/>
              <a:t>,</a:t>
            </a:r>
          </a:p>
          <a:p>
            <a:pPr algn="r"/>
            <a:endParaRPr lang="es-ES" sz="2600" b="1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4644008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4644008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>
                <a:solidFill>
                  <a:srgbClr val="FF0000"/>
                </a:solidFill>
              </a:rPr>
              <a:t>c</a:t>
            </a:r>
            <a:r>
              <a:rPr lang="es-ES" sz="2600" b="1" dirty="0" smtClean="0">
                <a:solidFill>
                  <a:srgbClr val="FF0000"/>
                </a:solidFill>
              </a:rPr>
              <a:t>an he?</a:t>
            </a:r>
          </a:p>
          <a:p>
            <a:pPr algn="l"/>
            <a:endParaRPr lang="es-ES" sz="2600" b="1" dirty="0"/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179512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err="1" smtClean="0"/>
              <a:t>The</a:t>
            </a:r>
            <a:r>
              <a:rPr lang="es-ES" sz="2600" b="1" dirty="0" smtClean="0"/>
              <a:t> cars </a:t>
            </a:r>
            <a:r>
              <a:rPr lang="es-ES" sz="2600" b="1" dirty="0" err="1" smtClean="0"/>
              <a:t>aren´t</a:t>
            </a:r>
            <a:r>
              <a:rPr lang="es-ES" sz="2600" b="1" dirty="0" smtClean="0"/>
              <a:t> new,</a:t>
            </a:r>
          </a:p>
          <a:p>
            <a:pPr algn="r"/>
            <a:endParaRPr lang="es-ES" sz="2600" b="1" dirty="0"/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4644008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4644008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smtClean="0">
                <a:solidFill>
                  <a:srgbClr val="FF0000"/>
                </a:solidFill>
              </a:rPr>
              <a:t>are </a:t>
            </a:r>
            <a:r>
              <a:rPr lang="es-ES" sz="2600" b="1" dirty="0" err="1" smtClean="0">
                <a:solidFill>
                  <a:srgbClr val="FF0000"/>
                </a:solidFill>
              </a:rPr>
              <a:t>they</a:t>
            </a:r>
            <a:r>
              <a:rPr lang="es-ES" sz="26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endParaRPr lang="es-ES" sz="2600" b="1" dirty="0"/>
          </a:p>
        </p:txBody>
      </p:sp>
      <p:sp>
        <p:nvSpPr>
          <p:cNvPr id="21" name="1 Título"/>
          <p:cNvSpPr txBox="1">
            <a:spLocks/>
          </p:cNvSpPr>
          <p:nvPr/>
        </p:nvSpPr>
        <p:spPr>
          <a:xfrm>
            <a:off x="4644008" y="3501008"/>
            <a:ext cx="4500500" cy="36004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err="1">
                <a:solidFill>
                  <a:srgbClr val="FF0000"/>
                </a:solidFill>
              </a:rPr>
              <a:t>i</a:t>
            </a:r>
            <a:r>
              <a:rPr lang="es-ES" sz="2600" b="1" dirty="0" err="1" smtClean="0">
                <a:solidFill>
                  <a:srgbClr val="FF0000"/>
                </a:solidFill>
              </a:rPr>
              <a:t>sn´t</a:t>
            </a:r>
            <a:r>
              <a:rPr lang="es-ES" sz="2600" b="1" dirty="0" smtClean="0">
                <a:solidFill>
                  <a:srgbClr val="FF0000"/>
                </a:solidFill>
              </a:rPr>
              <a:t> </a:t>
            </a:r>
            <a:r>
              <a:rPr lang="es-ES" sz="2600" b="1" dirty="0" err="1" smtClean="0">
                <a:solidFill>
                  <a:srgbClr val="FF0000"/>
                </a:solidFill>
              </a:rPr>
              <a:t>it</a:t>
            </a:r>
            <a:r>
              <a:rPr lang="es-ES" sz="26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endParaRPr lang="es-ES" sz="2600" b="1" dirty="0"/>
          </a:p>
        </p:txBody>
      </p:sp>
    </p:spTree>
    <p:extLst>
      <p:ext uri="{BB962C8B-B14F-4D97-AF65-F5344CB8AC3E}">
        <p14:creationId xmlns:p14="http://schemas.microsoft.com/office/powerpoint/2010/main" val="116576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5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79512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800" b="1" dirty="0" smtClean="0"/>
          </a:p>
          <a:p>
            <a:pPr algn="r"/>
            <a:r>
              <a:rPr lang="es-ES" sz="2800" b="1" dirty="0" err="1" smtClean="0"/>
              <a:t>She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wasn´t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dead</a:t>
            </a:r>
            <a:r>
              <a:rPr lang="es-ES" sz="2800" b="1" dirty="0" smtClean="0"/>
              <a:t>,</a:t>
            </a:r>
          </a:p>
          <a:p>
            <a:pPr algn="r"/>
            <a:r>
              <a:rPr lang="es-ES" sz="2800" b="1" dirty="0" err="1" smtClean="0"/>
              <a:t>You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hadn´t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gone</a:t>
            </a:r>
            <a:r>
              <a:rPr lang="es-ES" sz="2800" b="1" dirty="0" smtClean="0"/>
              <a:t>,</a:t>
            </a:r>
          </a:p>
          <a:p>
            <a:pPr algn="r"/>
            <a:endParaRPr lang="es-ES" sz="28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644008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8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you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oesn´t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she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608004" y="2996952"/>
            <a:ext cx="4500500" cy="108012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800" b="1" dirty="0" smtClean="0"/>
          </a:p>
          <a:p>
            <a:pPr algn="l"/>
            <a:r>
              <a:rPr lang="es-ES" sz="2800" b="1" dirty="0" err="1">
                <a:solidFill>
                  <a:srgbClr val="FF0000"/>
                </a:solidFill>
              </a:rPr>
              <a:t>w</a:t>
            </a:r>
            <a:r>
              <a:rPr lang="es-ES" sz="2800" b="1" dirty="0" err="1" smtClean="0">
                <a:solidFill>
                  <a:srgbClr val="FF0000"/>
                </a:solidFill>
              </a:rPr>
              <a:t>as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she</a:t>
            </a:r>
            <a:r>
              <a:rPr lang="es-ES" sz="28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r>
              <a:rPr lang="es-ES" sz="2800" b="1" dirty="0" err="1">
                <a:solidFill>
                  <a:schemeClr val="bg1"/>
                </a:solidFill>
              </a:rPr>
              <a:t>d</a:t>
            </a:r>
            <a:r>
              <a:rPr lang="es-ES" sz="2800" b="1" dirty="0" err="1" smtClean="0">
                <a:solidFill>
                  <a:schemeClr val="bg1"/>
                </a:solidFill>
              </a:rPr>
              <a:t>oesn´t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</a:rPr>
              <a:t>she</a:t>
            </a:r>
            <a:r>
              <a:rPr lang="es-ES" sz="2800" b="1" dirty="0" smtClean="0">
                <a:solidFill>
                  <a:schemeClr val="bg1"/>
                </a:solidFill>
              </a:rPr>
              <a:t>?</a:t>
            </a:r>
          </a:p>
          <a:p>
            <a:pPr algn="l"/>
            <a:endParaRPr lang="es-ES" sz="28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179512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smtClean="0"/>
              <a:t>Fabiola and Carl </a:t>
            </a:r>
            <a:r>
              <a:rPr lang="es-ES" sz="2600" b="1" dirty="0" err="1" smtClean="0"/>
              <a:t>were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there</a:t>
            </a:r>
            <a:r>
              <a:rPr lang="es-ES" sz="2600" b="1" dirty="0" smtClean="0"/>
              <a:t>,</a:t>
            </a:r>
          </a:p>
          <a:p>
            <a:pPr algn="r"/>
            <a:endParaRPr lang="es-ES" sz="2600" b="1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4644008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4644008" y="407707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>
                <a:solidFill>
                  <a:srgbClr val="FF0000"/>
                </a:solidFill>
              </a:rPr>
              <a:t>w</a:t>
            </a:r>
            <a:r>
              <a:rPr lang="es-ES" sz="2600" b="1" smtClean="0">
                <a:solidFill>
                  <a:srgbClr val="FF0000"/>
                </a:solidFill>
              </a:rPr>
              <a:t>eren´t</a:t>
            </a:r>
            <a:r>
              <a:rPr lang="es-ES" sz="2600" b="1" dirty="0" smtClean="0">
                <a:solidFill>
                  <a:srgbClr val="FF0000"/>
                </a:solidFill>
              </a:rPr>
              <a:t> </a:t>
            </a:r>
            <a:r>
              <a:rPr lang="es-ES" sz="2600" b="1" dirty="0" err="1" smtClean="0">
                <a:solidFill>
                  <a:srgbClr val="FF0000"/>
                </a:solidFill>
              </a:rPr>
              <a:t>they</a:t>
            </a:r>
            <a:r>
              <a:rPr lang="es-ES" sz="26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endParaRPr lang="es-ES" sz="2600" b="1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79512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smtClean="0"/>
              <a:t>Tom </a:t>
            </a:r>
            <a:r>
              <a:rPr lang="es-ES" sz="2600" b="1" dirty="0" err="1" smtClean="0"/>
              <a:t>doesn´t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study</a:t>
            </a:r>
            <a:r>
              <a:rPr lang="es-ES" sz="2600" b="1" dirty="0" smtClean="0"/>
              <a:t>,</a:t>
            </a:r>
          </a:p>
          <a:p>
            <a:pPr algn="r"/>
            <a:endParaRPr lang="es-ES" sz="2600" b="1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4644008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4644008" y="479715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err="1" smtClean="0">
                <a:solidFill>
                  <a:srgbClr val="FF0000"/>
                </a:solidFill>
              </a:rPr>
              <a:t>does</a:t>
            </a:r>
            <a:r>
              <a:rPr lang="es-ES" sz="2600" b="1" dirty="0" smtClean="0">
                <a:solidFill>
                  <a:srgbClr val="FF0000"/>
                </a:solidFill>
              </a:rPr>
              <a:t> he?</a:t>
            </a:r>
          </a:p>
          <a:p>
            <a:pPr algn="l"/>
            <a:endParaRPr lang="es-ES" sz="2600" b="1" dirty="0"/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179512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ES" sz="2600" b="1" dirty="0" smtClean="0"/>
          </a:p>
          <a:p>
            <a:pPr algn="r"/>
            <a:r>
              <a:rPr lang="es-ES" sz="2600" b="1" dirty="0" err="1" smtClean="0"/>
              <a:t>These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children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aren´t</a:t>
            </a:r>
            <a:r>
              <a:rPr lang="es-ES" sz="2600" b="1" dirty="0" smtClean="0"/>
              <a:t> </a:t>
            </a:r>
            <a:r>
              <a:rPr lang="es-ES" sz="2600" b="1" smtClean="0"/>
              <a:t>Mexican,</a:t>
            </a:r>
            <a:endParaRPr lang="es-ES" sz="2600" b="1" dirty="0" smtClean="0"/>
          </a:p>
          <a:p>
            <a:pPr algn="r"/>
            <a:endParaRPr lang="es-ES" sz="2600" b="1" dirty="0"/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4644008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r>
              <a:rPr lang="es-ES" sz="2600" b="1" dirty="0" err="1">
                <a:solidFill>
                  <a:schemeClr val="bg1"/>
                </a:solidFill>
              </a:rPr>
              <a:t>d</a:t>
            </a:r>
            <a:r>
              <a:rPr lang="es-ES" sz="2600" b="1" dirty="0" err="1" smtClean="0">
                <a:solidFill>
                  <a:schemeClr val="bg1"/>
                </a:solidFill>
              </a:rPr>
              <a:t>oesn´t</a:t>
            </a:r>
            <a:r>
              <a:rPr lang="es-ES" sz="2600" b="1" dirty="0" smtClean="0">
                <a:solidFill>
                  <a:schemeClr val="bg1"/>
                </a:solidFill>
              </a:rPr>
              <a:t> </a:t>
            </a:r>
            <a:r>
              <a:rPr lang="es-ES" sz="2600" b="1" dirty="0" err="1" smtClean="0">
                <a:solidFill>
                  <a:schemeClr val="bg1"/>
                </a:solidFill>
              </a:rPr>
              <a:t>she</a:t>
            </a:r>
            <a:r>
              <a:rPr lang="es-ES" sz="2600" b="1" dirty="0">
                <a:solidFill>
                  <a:schemeClr val="bg1"/>
                </a:solidFill>
              </a:rPr>
              <a:t>?</a:t>
            </a:r>
            <a:endParaRPr lang="es-ES" sz="2600" b="1" dirty="0" smtClean="0">
              <a:solidFill>
                <a:schemeClr val="bg1"/>
              </a:solidFill>
            </a:endParaRPr>
          </a:p>
          <a:p>
            <a:pPr algn="l"/>
            <a:endParaRPr lang="es-ES" sz="2600" b="1" dirty="0">
              <a:solidFill>
                <a:schemeClr val="bg1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4644008" y="5517232"/>
            <a:ext cx="4500500" cy="72008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smtClean="0">
                <a:solidFill>
                  <a:srgbClr val="FF0000"/>
                </a:solidFill>
              </a:rPr>
              <a:t>are </a:t>
            </a:r>
            <a:r>
              <a:rPr lang="es-ES" sz="2600" b="1" dirty="0" err="1" smtClean="0">
                <a:solidFill>
                  <a:srgbClr val="FF0000"/>
                </a:solidFill>
              </a:rPr>
              <a:t>they</a:t>
            </a:r>
            <a:r>
              <a:rPr lang="es-ES" sz="26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endParaRPr lang="es-ES" sz="2600" b="1" dirty="0"/>
          </a:p>
        </p:txBody>
      </p:sp>
      <p:sp>
        <p:nvSpPr>
          <p:cNvPr id="21" name="1 Título"/>
          <p:cNvSpPr txBox="1">
            <a:spLocks/>
          </p:cNvSpPr>
          <p:nvPr/>
        </p:nvSpPr>
        <p:spPr>
          <a:xfrm>
            <a:off x="4644008" y="3501008"/>
            <a:ext cx="4500500" cy="360040"/>
          </a:xfrm>
          <a:prstGeom prst="rect">
            <a:avLst/>
          </a:prstGeom>
          <a:solidFill>
            <a:schemeClr val="bg1"/>
          </a:solidFill>
          <a:ln w="1143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2600" b="1" dirty="0" smtClean="0"/>
          </a:p>
          <a:p>
            <a:pPr algn="l"/>
            <a:r>
              <a:rPr lang="es-ES" sz="2600" b="1" dirty="0" err="1">
                <a:solidFill>
                  <a:srgbClr val="FF0000"/>
                </a:solidFill>
              </a:rPr>
              <a:t>h</a:t>
            </a:r>
            <a:r>
              <a:rPr lang="es-ES" sz="2600" b="1" dirty="0" err="1" smtClean="0">
                <a:solidFill>
                  <a:srgbClr val="FF0000"/>
                </a:solidFill>
              </a:rPr>
              <a:t>ad</a:t>
            </a:r>
            <a:r>
              <a:rPr lang="es-ES" sz="2600" b="1" dirty="0" smtClean="0">
                <a:solidFill>
                  <a:srgbClr val="FF0000"/>
                </a:solidFill>
              </a:rPr>
              <a:t> </a:t>
            </a:r>
            <a:r>
              <a:rPr lang="es-ES" sz="2600" b="1" dirty="0" err="1" smtClean="0">
                <a:solidFill>
                  <a:srgbClr val="FF0000"/>
                </a:solidFill>
              </a:rPr>
              <a:t>you</a:t>
            </a:r>
            <a:r>
              <a:rPr lang="es-ES" sz="2600" b="1" dirty="0" smtClean="0">
                <a:solidFill>
                  <a:srgbClr val="FF0000"/>
                </a:solidFill>
              </a:rPr>
              <a:t>?</a:t>
            </a:r>
          </a:p>
          <a:p>
            <a:pPr algn="l"/>
            <a:endParaRPr lang="es-ES" sz="2600" b="1" dirty="0"/>
          </a:p>
        </p:txBody>
      </p:sp>
    </p:spTree>
    <p:extLst>
      <p:ext uri="{BB962C8B-B14F-4D97-AF65-F5344CB8AC3E}">
        <p14:creationId xmlns:p14="http://schemas.microsoft.com/office/powerpoint/2010/main" val="171850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5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</TotalTime>
  <Words>253</Words>
  <Application>Microsoft Office PowerPoint</Application>
  <PresentationFormat>Presentación en pantalla (4:3)</PresentationFormat>
  <Paragraphs>100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Tag questions for opinions</vt:lpstr>
      <vt:lpstr>We use tag questions to confirm an opinion or to make other people agree with you. </vt:lpstr>
      <vt:lpstr>RULE 1:You have to use the auxiliary according to the tense.</vt:lpstr>
      <vt:lpstr> RULE 2: If the sentence is in affirmative, the tag question goes in negative and viceversa.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Hpcq43</dc:creator>
  <cp:lastModifiedBy>UAAL</cp:lastModifiedBy>
  <cp:revision>17</cp:revision>
  <dcterms:created xsi:type="dcterms:W3CDTF">2014-11-26T17:39:32Z</dcterms:created>
  <dcterms:modified xsi:type="dcterms:W3CDTF">2015-12-16T20:29:35Z</dcterms:modified>
</cp:coreProperties>
</file>