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1" r:id="rId17"/>
    <p:sldId id="275" r:id="rId18"/>
    <p:sldId id="287" r:id="rId19"/>
    <p:sldId id="288" r:id="rId20"/>
    <p:sldId id="276" r:id="rId21"/>
    <p:sldId id="277" r:id="rId22"/>
    <p:sldId id="278" r:id="rId23"/>
    <p:sldId id="289" r:id="rId24"/>
    <p:sldId id="279" r:id="rId25"/>
    <p:sldId id="280" r:id="rId26"/>
    <p:sldId id="281" r:id="rId27"/>
    <p:sldId id="282" r:id="rId28"/>
    <p:sldId id="283" r:id="rId29"/>
    <p:sldId id="290" r:id="rId30"/>
    <p:sldId id="284" r:id="rId31"/>
    <p:sldId id="285" r:id="rId32"/>
    <p:sldId id="286" r:id="rId33"/>
    <p:sldId id="291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DE" initials="U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72159-9F46-4FC5-AE38-1DF4BD5AE456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AB895-FE5E-4FFE-AC52-2AB3A532E6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88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B895-FE5E-4FFE-AC52-2AB3A532E6FB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90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73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07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36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70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3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4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67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3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5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6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8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1593-0E70-4889-A342-95AEE991711D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A29B-07EC-4D7D-A86F-894EB008C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107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8136904" cy="23042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Promoción</a:t>
            </a:r>
            <a:br>
              <a:rPr lang="es-MX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MX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Efectiva</a:t>
            </a:r>
            <a:endParaRPr lang="es-MX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413264"/>
            <a:ext cx="8136904" cy="622920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C00000"/>
                </a:solidFill>
              </a:rPr>
              <a:t>PUBLICIDAD Y PROMOCIÓN</a:t>
            </a:r>
            <a:endParaRPr lang="es-MX" sz="36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5160527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Elaborado por: T.C.C. Hugo Eduardo Armas Méndez</a:t>
            </a:r>
            <a:endParaRPr lang="es-MX" sz="2400" b="1" dirty="0"/>
          </a:p>
        </p:txBody>
      </p:sp>
      <p:sp>
        <p:nvSpPr>
          <p:cNvPr id="8" name="7 Estrella de 5 puntas"/>
          <p:cNvSpPr/>
          <p:nvPr/>
        </p:nvSpPr>
        <p:spPr>
          <a:xfrm rot="20657715">
            <a:off x="7805257" y="2153360"/>
            <a:ext cx="504056" cy="412523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0" y="3933056"/>
            <a:ext cx="9144000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>
            <a:off x="1475656" y="5683747"/>
            <a:ext cx="66967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do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5"/>
          <a:stretch/>
        </p:blipFill>
        <p:spPr bwMode="auto">
          <a:xfrm>
            <a:off x="0" y="429491"/>
            <a:ext cx="9137655" cy="645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37655" cy="4294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-3217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ANTI - PUBLICIDAD</a:t>
            </a: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4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olmerchante.files.wordpress.com/2013/05/merchante-loreal-an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59"/>
            <a:ext cx="9252521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9137655" cy="4294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07504" y="-3217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ANTI - PUBLICIDAD</a:t>
            </a: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5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ne\Desktop\forn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1"/>
          <a:stretch/>
        </p:blipFill>
        <p:spPr bwMode="auto">
          <a:xfrm>
            <a:off x="0" y="0"/>
            <a:ext cx="9144000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ortar rectángulo de esquina sencilla"/>
          <p:cNvSpPr/>
          <p:nvPr/>
        </p:nvSpPr>
        <p:spPr>
          <a:xfrm>
            <a:off x="0" y="2424544"/>
            <a:ext cx="9144000" cy="572407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813797"/>
            <a:ext cx="8784976" cy="796950"/>
          </a:xfrm>
        </p:spPr>
        <p:txBody>
          <a:bodyPr>
            <a:normAutofit fontScale="90000"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MX" sz="60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adugi" pitchFamily="34" charset="0"/>
              </a:rPr>
              <a:t>TIPOS DE PUBLICIDAD (TENDENCIAS</a:t>
            </a:r>
            <a:r>
              <a:rPr lang="es-MX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Gadugi" pitchFamily="34" charset="0"/>
              </a:rPr>
              <a:t>)</a:t>
            </a:r>
            <a:endParaRPr lang="es-MX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Gadug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3531" y="2640569"/>
            <a:ext cx="8604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endParaRPr lang="es-MX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MX" sz="1600" b="1" dirty="0" smtClean="0">
                <a:latin typeface="Arial" pitchFamily="34" charset="0"/>
              </a:rPr>
              <a:t>Se </a:t>
            </a:r>
            <a:r>
              <a:rPr lang="es-MX" sz="1600" b="1" dirty="0">
                <a:latin typeface="Arial" pitchFamily="34" charset="0"/>
              </a:rPr>
              <a:t>habla mucho, suele ser muy atractiva. </a:t>
            </a:r>
            <a:r>
              <a:rPr lang="es-MX" sz="1600" b="1" dirty="0" smtClean="0">
                <a:latin typeface="Arial" pitchFamily="34" charset="0"/>
              </a:rPr>
              <a:t>Es provocativa.</a:t>
            </a:r>
            <a:endParaRPr lang="es-MX" sz="1600" b="1" dirty="0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MX" sz="1600" b="1" dirty="0" smtClean="0">
                <a:latin typeface="Arial" pitchFamily="34" charset="0"/>
              </a:rPr>
              <a:t>Por ejemplo: publicidad de cervezas</a:t>
            </a:r>
            <a:r>
              <a:rPr lang="es-MX" sz="1600" b="1" dirty="0">
                <a:latin typeface="Arial" pitchFamily="34" charset="0"/>
              </a:rPr>
              <a:t>, </a:t>
            </a:r>
            <a:r>
              <a:rPr lang="es-MX" sz="1600" b="1" dirty="0" smtClean="0">
                <a:latin typeface="Arial" pitchFamily="34" charset="0"/>
              </a:rPr>
              <a:t>vinos</a:t>
            </a:r>
            <a:r>
              <a:rPr lang="es-MX" sz="1600" b="1" dirty="0">
                <a:latin typeface="Arial" pitchFamily="34" charset="0"/>
              </a:rPr>
              <a:t>, </a:t>
            </a:r>
            <a:r>
              <a:rPr lang="es-MX" sz="1600" b="1" dirty="0" smtClean="0">
                <a:latin typeface="Arial" pitchFamily="34" charset="0"/>
              </a:rPr>
              <a:t>ropa</a:t>
            </a:r>
            <a:r>
              <a:rPr lang="es-MX" sz="1600" b="1" dirty="0">
                <a:latin typeface="Arial" pitchFamily="34" charset="0"/>
              </a:rPr>
              <a:t>, c</a:t>
            </a:r>
            <a:r>
              <a:rPr lang="es-MX" sz="1600" b="1" dirty="0" smtClean="0">
                <a:latin typeface="Arial" pitchFamily="34" charset="0"/>
              </a:rPr>
              <a:t>igarros, preservativos.</a:t>
            </a:r>
            <a:endParaRPr lang="es-MX" sz="1600" b="1" dirty="0">
              <a:latin typeface="Arial" pitchFamily="34" charset="0"/>
            </a:endParaRPr>
          </a:p>
          <a:p>
            <a:endParaRPr lang="es-MX" dirty="0"/>
          </a:p>
        </p:txBody>
      </p:sp>
      <p:pic>
        <p:nvPicPr>
          <p:cNvPr id="12292" name="Picture 4" descr="http://2.bp.blogspot.com/-PnJreGQCv4E/UXlQNOIubFI/AAAAAAAAA_Q/0ruVoyY31k8/s1600/Heine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123" flipH="1">
            <a:off x="-1" y="3971697"/>
            <a:ext cx="3883348" cy="2549181"/>
          </a:xfrm>
          <a:prstGeom prst="roundRect">
            <a:avLst>
              <a:gd name="adj" fmla="val 199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2.bp.blogspot.com/_29OC0nYbpRM/SdTVAFFbzsI/AAAAAAAALi0/7yxYA2rl4KU/s400/20080703104200_helado-chupa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/>
          <a:stretch/>
        </p:blipFill>
        <p:spPr bwMode="auto">
          <a:xfrm>
            <a:off x="4126760" y="3900177"/>
            <a:ext cx="2003884" cy="27484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marketingdirecto.com/wp-content/uploads/2011/05/11su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48" y="3554621"/>
            <a:ext cx="2375350" cy="3059860"/>
          </a:xfrm>
          <a:prstGeom prst="roundRect">
            <a:avLst>
              <a:gd name="adj" fmla="val 203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132897" y="2532557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8708780" y="2532557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1691680" y="242454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Gill Sans MT" pitchFamily="34" charset="0"/>
              </a:rPr>
              <a:t>SUGESTIVA (Subliminal)</a:t>
            </a:r>
            <a:endParaRPr lang="es-MX" sz="3200" b="1" dirty="0">
              <a:solidFill>
                <a:schemeClr val="bg1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3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ortar rectángulo de esquina sencilla"/>
          <p:cNvSpPr/>
          <p:nvPr/>
        </p:nvSpPr>
        <p:spPr>
          <a:xfrm>
            <a:off x="0" y="188640"/>
            <a:ext cx="9144000" cy="57606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1368152"/>
          </a:xfrm>
        </p:spPr>
        <p:txBody>
          <a:bodyPr>
            <a:no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s-MX" sz="1800" b="1" dirty="0" smtClean="0">
                <a:latin typeface="Arial" pitchFamily="34" charset="0"/>
              </a:rPr>
              <a:t>Bien </a:t>
            </a:r>
            <a:r>
              <a:rPr lang="es-MX" sz="1800" b="1" dirty="0" smtClean="0">
                <a:latin typeface="Arial" pitchFamily="34" charset="0"/>
              </a:rPr>
              <a:t>manejada, </a:t>
            </a:r>
            <a:r>
              <a:rPr lang="es-MX" sz="1800" b="1" dirty="0" smtClean="0">
                <a:latin typeface="Arial" pitchFamily="34" charset="0"/>
              </a:rPr>
              <a:t>da buenos resultados, la “confrontación” directa devaluatoria  no esta permitida por la ley. Pero hay trucos.</a:t>
            </a:r>
          </a:p>
          <a:p>
            <a:pPr algn="ctr">
              <a:spcBef>
                <a:spcPct val="50000"/>
              </a:spcBef>
              <a:buNone/>
            </a:pPr>
            <a:r>
              <a:rPr lang="es-MX" sz="1800" b="1" dirty="0" smtClean="0">
                <a:latin typeface="Arial" pitchFamily="34" charset="0"/>
              </a:rPr>
              <a:t>= La guerra de las cervezas, la guerra de los bancos, la guerra de las televisoras... de las papas, El Reto Pepsi.</a:t>
            </a:r>
          </a:p>
          <a:p>
            <a:endParaRPr lang="es-MX" sz="2400" dirty="0"/>
          </a:p>
        </p:txBody>
      </p:sp>
      <p:sp>
        <p:nvSpPr>
          <p:cNvPr id="5" name="4 Elipse"/>
          <p:cNvSpPr/>
          <p:nvPr/>
        </p:nvSpPr>
        <p:spPr>
          <a:xfrm>
            <a:off x="8687954" y="399251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2858838" y="188640"/>
            <a:ext cx="387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Gill Sans MT" pitchFamily="34" charset="0"/>
              </a:rPr>
              <a:t>COMPARATIVA</a:t>
            </a:r>
            <a:endParaRPr lang="es-MX" sz="2000" b="1" dirty="0">
              <a:solidFill>
                <a:schemeClr val="bg1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Gill Sans MT" pitchFamily="34" charset="0"/>
            </a:endParaRPr>
          </a:p>
        </p:txBody>
      </p:sp>
      <p:pic>
        <p:nvPicPr>
          <p:cNvPr id="13314" name="Picture 2" descr="http://d2axfdl1fhrx0t.cloudfront.net/uploads/imagenes_descuentos/6094/7f928fe173636a28cc6964d66fb5a11b72e33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34" y="4502993"/>
            <a:ext cx="2880805" cy="19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altonivel.impresionesaerea.netdna-cdn.com/images/Negocios/Empresas/el-dominio-de-sabritas-en-mexi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40" y="4501068"/>
            <a:ext cx="2600574" cy="19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1.bp.blogspot.com/-0kjph1Pw7II/VqnxA5wEFkI/AAAAAAAALJs/ARsMV5zbbhA/s1600/L0G0%2B2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3" y="21499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promoweb.com.mx/imagenes_nuevas/articulos/aztec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6348" r="8782" b="6430"/>
          <a:stretch/>
        </p:blipFill>
        <p:spPr bwMode="auto">
          <a:xfrm>
            <a:off x="2604913" y="2149971"/>
            <a:ext cx="211160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pbs.twimg.com/profile_images/451380722935136256/22UrZpL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 t="9722" r="17512" b="11699"/>
          <a:stretch/>
        </p:blipFill>
        <p:spPr bwMode="auto">
          <a:xfrm>
            <a:off x="7636253" y="2468225"/>
            <a:ext cx="1124092" cy="139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usrtk.org/wp-content/uploads/2015/12/coca-col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14358" r="7725" b="11965"/>
          <a:stretch/>
        </p:blipFill>
        <p:spPr bwMode="auto">
          <a:xfrm>
            <a:off x="5379609" y="2480958"/>
            <a:ext cx="2256644" cy="13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Elipse"/>
          <p:cNvSpPr/>
          <p:nvPr/>
        </p:nvSpPr>
        <p:spPr>
          <a:xfrm>
            <a:off x="195206" y="368660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ircular"/>
          <p:cNvSpPr/>
          <p:nvPr/>
        </p:nvSpPr>
        <p:spPr>
          <a:xfrm>
            <a:off x="150683" y="4006901"/>
            <a:ext cx="615340" cy="572390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16 Circular"/>
          <p:cNvSpPr/>
          <p:nvPr/>
        </p:nvSpPr>
        <p:spPr>
          <a:xfrm>
            <a:off x="1882734" y="6165304"/>
            <a:ext cx="615340" cy="572390"/>
          </a:xfrm>
          <a:prstGeom prst="pi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17 Circular"/>
          <p:cNvSpPr/>
          <p:nvPr/>
        </p:nvSpPr>
        <p:spPr>
          <a:xfrm>
            <a:off x="5071939" y="3574853"/>
            <a:ext cx="615340" cy="572390"/>
          </a:xfrm>
          <a:prstGeom prst="pi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b="6003"/>
          <a:stretch/>
        </p:blipFill>
        <p:spPr bwMode="auto">
          <a:xfrm flipH="1">
            <a:off x="130430" y="1527973"/>
            <a:ext cx="9013570" cy="53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ortar rectángulo de esquina sencilla"/>
          <p:cNvSpPr/>
          <p:nvPr/>
        </p:nvSpPr>
        <p:spPr>
          <a:xfrm>
            <a:off x="0" y="188640"/>
            <a:ext cx="9144000" cy="57606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21"/>
            <a:ext cx="8229600" cy="881399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Gill Sans MT" pitchFamily="34" charset="0"/>
              </a:rPr>
              <a:t>PERSUASIVA</a:t>
            </a:r>
            <a:endParaRPr lang="es-MX" sz="3200" b="1" dirty="0">
              <a:solidFill>
                <a:schemeClr val="bg1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Gill Sans MT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8687954" y="399251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179512" y="368660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386" name="Picture 2" descr="http://static1.squarespace.com/static/53a7dc58e4b073bf214f27ac/53abe617e4b09fe694af51f0/53abe639e4b09fe694af5205/1403774528067/003-AXE_Dark-Temptation_001.jpg?format=10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084659"/>
            <a:ext cx="3779913" cy="22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0430" y="790778"/>
            <a:ext cx="9013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s-MX" b="1" dirty="0" smtClean="0">
                <a:latin typeface="+mj-lt"/>
              </a:rPr>
              <a:t>Es la mayoría, a veces se disfraza. Causan a la personas algún sentimiento para estimular la compra. = </a:t>
            </a:r>
            <a:r>
              <a:rPr lang="es-MX" b="1" dirty="0" err="1" smtClean="0">
                <a:latin typeface="+mj-lt"/>
              </a:rPr>
              <a:t>Axe</a:t>
            </a:r>
            <a:r>
              <a:rPr lang="es-MX" b="1" dirty="0" smtClean="0">
                <a:latin typeface="+mj-lt"/>
              </a:rPr>
              <a:t> Chocolate,  </a:t>
            </a:r>
            <a:r>
              <a:rPr lang="es-MX" b="1" dirty="0" err="1" smtClean="0">
                <a:latin typeface="+mj-lt"/>
              </a:rPr>
              <a:t>Marlboro</a:t>
            </a:r>
            <a:r>
              <a:rPr lang="es-MX" b="1" dirty="0" smtClean="0">
                <a:latin typeface="+mj-lt"/>
              </a:rPr>
              <a:t> </a:t>
            </a:r>
            <a:r>
              <a:rPr lang="es-MX" b="1" dirty="0" err="1" smtClean="0">
                <a:latin typeface="+mj-lt"/>
              </a:rPr>
              <a:t>Racing</a:t>
            </a:r>
            <a:r>
              <a:rPr lang="es-MX" b="1" dirty="0" smtClean="0">
                <a:latin typeface="+mj-lt"/>
              </a:rPr>
              <a:t> </a:t>
            </a:r>
            <a:r>
              <a:rPr lang="es-MX" b="1" dirty="0" err="1" smtClean="0">
                <a:latin typeface="+mj-lt"/>
              </a:rPr>
              <a:t>Team</a:t>
            </a:r>
            <a:r>
              <a:rPr lang="es-MX" b="1" dirty="0" smtClean="0">
                <a:latin typeface="+mj-lt"/>
              </a:rPr>
              <a:t>.</a:t>
            </a:r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4621578" y="3140968"/>
            <a:ext cx="4182313" cy="30243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38616"/>
              </p:ext>
            </p:extLst>
          </p:nvPr>
        </p:nvGraphicFramePr>
        <p:xfrm>
          <a:off x="4796616" y="3372976"/>
          <a:ext cx="3832235" cy="25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32235"/>
              </a:tblGrid>
              <a:tr h="35268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rgbClr val="C00000"/>
                          </a:solidFill>
                        </a:rPr>
                        <a:t>Técnicas</a:t>
                      </a:r>
                      <a:r>
                        <a:rPr lang="es-MX" sz="1800" b="1" baseline="0" dirty="0" smtClean="0">
                          <a:solidFill>
                            <a:srgbClr val="C00000"/>
                          </a:solidFill>
                        </a:rPr>
                        <a:t> y Estrategias para Persuadir</a:t>
                      </a:r>
                      <a:endParaRPr lang="es-MX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555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Belleza y Sexo</a:t>
                      </a:r>
                      <a:endParaRPr lang="es-MX" b="1" dirty="0"/>
                    </a:p>
                  </a:txBody>
                  <a:tcPr/>
                </a:tc>
              </a:tr>
              <a:tr h="32555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Afinidad</a:t>
                      </a:r>
                      <a:endParaRPr lang="es-MX" b="1" dirty="0"/>
                    </a:p>
                  </a:txBody>
                  <a:tcPr/>
                </a:tc>
              </a:tr>
              <a:tr h="32555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Miedo</a:t>
                      </a:r>
                      <a:endParaRPr lang="es-MX" b="1" dirty="0"/>
                    </a:p>
                  </a:txBody>
                  <a:tcPr/>
                </a:tc>
              </a:tr>
              <a:tr h="32555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Sorpresa</a:t>
                      </a:r>
                      <a:endParaRPr lang="es-MX" b="1" dirty="0"/>
                    </a:p>
                  </a:txBody>
                  <a:tcPr/>
                </a:tc>
              </a:tr>
              <a:tr h="32555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Ironía y Sentido del Humor</a:t>
                      </a:r>
                      <a:endParaRPr lang="es-MX" b="1" dirty="0"/>
                    </a:p>
                  </a:txBody>
                  <a:tcPr/>
                </a:tc>
              </a:tr>
              <a:tr h="32555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Recompensa</a:t>
                      </a:r>
                      <a:endParaRPr lang="es-MX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8" name="Picture 4" descr="http://zotvan.co/wp-content/uploads/2014/06/Afinidad-1024x7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484784"/>
            <a:ext cx="3779913" cy="25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 flipH="1">
            <a:off x="4427984" y="3933056"/>
            <a:ext cx="1512168" cy="1288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 flipV="1">
            <a:off x="4427984" y="2564904"/>
            <a:ext cx="151216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0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ortar rectángulo de esquina sencilla"/>
          <p:cNvSpPr/>
          <p:nvPr/>
        </p:nvSpPr>
        <p:spPr>
          <a:xfrm>
            <a:off x="0" y="188640"/>
            <a:ext cx="9144000" cy="57606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21"/>
            <a:ext cx="8229600" cy="881399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Gill Sans MT" pitchFamily="34" charset="0"/>
              </a:rPr>
              <a:t>PROPAGANDA (Institucional)</a:t>
            </a:r>
            <a:endParaRPr lang="es-MX" sz="3200" b="1" dirty="0">
              <a:solidFill>
                <a:schemeClr val="bg1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Gill Sans MT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8687954" y="399251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179512" y="380041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624239" y="2619160"/>
            <a:ext cx="7895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sym typeface="Wingdings" pitchFamily="2" charset="2"/>
              </a:rPr>
              <a:t> Organizaciones </a:t>
            </a:r>
            <a:r>
              <a:rPr lang="es-MX" b="1" dirty="0">
                <a:latin typeface="Arial" pitchFamily="34" charset="0"/>
                <a:sym typeface="Wingdings" pitchFamily="2" charset="2"/>
              </a:rPr>
              <a:t>sociales, partidos políticos, </a:t>
            </a:r>
            <a:r>
              <a:rPr lang="es-MX" b="1" dirty="0" smtClean="0">
                <a:latin typeface="Arial" pitchFamily="34" charset="0"/>
                <a:sym typeface="Wingdings" pitchFamily="2" charset="2"/>
              </a:rPr>
              <a:t>defensoras </a:t>
            </a:r>
            <a:r>
              <a:rPr lang="es-MX" b="1" dirty="0">
                <a:latin typeface="Arial" pitchFamily="34" charset="0"/>
                <a:sym typeface="Wingdings" pitchFamily="2" charset="2"/>
              </a:rPr>
              <a:t>de c</a:t>
            </a:r>
            <a:r>
              <a:rPr lang="es-MX" b="1" dirty="0" smtClean="0">
                <a:latin typeface="Arial" pitchFamily="34" charset="0"/>
                <a:sym typeface="Wingdings" pitchFamily="2" charset="2"/>
              </a:rPr>
              <a:t>ausas tales como </a:t>
            </a:r>
            <a:r>
              <a:rPr lang="es-MX" b="1" dirty="0" err="1" smtClean="0">
                <a:latin typeface="Arial" pitchFamily="34" charset="0"/>
                <a:sym typeface="Wingdings" pitchFamily="2" charset="2"/>
              </a:rPr>
              <a:t>Conasida</a:t>
            </a:r>
            <a:r>
              <a:rPr lang="es-MX" b="1" dirty="0">
                <a:latin typeface="Arial" pitchFamily="34" charset="0"/>
                <a:sym typeface="Wingdings" pitchFamily="2" charset="2"/>
              </a:rPr>
              <a:t>, Cáritas, </a:t>
            </a:r>
            <a:r>
              <a:rPr lang="es-MX" b="1" dirty="0" smtClean="0">
                <a:latin typeface="Arial" pitchFamily="34" charset="0"/>
                <a:sym typeface="Wingdings" pitchFamily="2" charset="2"/>
              </a:rPr>
              <a:t>DIF, entre otras. </a:t>
            </a:r>
          </a:p>
          <a:p>
            <a:pPr algn="ctr"/>
            <a:r>
              <a:rPr lang="es-MX" b="1" dirty="0" smtClean="0">
                <a:latin typeface="Arial" pitchFamily="34" charset="0"/>
                <a:sym typeface="Wingdings" pitchFamily="2" charset="2"/>
              </a:rPr>
              <a:t>Corporativa</a:t>
            </a:r>
            <a:r>
              <a:rPr lang="es-MX" b="1" dirty="0">
                <a:latin typeface="Arial" pitchFamily="34" charset="0"/>
                <a:sym typeface="Wingdings" pitchFamily="2" charset="2"/>
              </a:rPr>
              <a:t>.</a:t>
            </a:r>
          </a:p>
          <a:p>
            <a:endParaRPr lang="es-MX" dirty="0"/>
          </a:p>
        </p:txBody>
      </p:sp>
      <p:pic>
        <p:nvPicPr>
          <p:cNvPr id="15362" name="Picture 2" descr="http://significado.net/wp-content/uploads/2014/11/unicef-logo-e141505084217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36" y="4797152"/>
            <a:ext cx="3970651" cy="11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upload.wikimedia.org/wikipedia/commons/thumb/b/ba/DIF_logo.svg/200px-DIF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6" y="4918496"/>
            <a:ext cx="2473157" cy="12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s-media-cache-ak0.pinimg.com/236x/47/d8/e1/47d8e10639757b6b01a91fe7c9601b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48149"/>
            <a:ext cx="1800200" cy="25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83566" y="1052736"/>
            <a:ext cx="837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Acciones </a:t>
            </a:r>
            <a:r>
              <a:rPr lang="es-MX" sz="2000" b="1" dirty="0"/>
              <a:t>que tienen como objetivo captar </a:t>
            </a:r>
            <a:r>
              <a:rPr lang="es-MX" sz="2000" b="1" dirty="0" smtClean="0"/>
              <a:t>afiliados </a:t>
            </a:r>
            <a:r>
              <a:rPr lang="es-MX" sz="2000" b="1" dirty="0"/>
              <a:t>o influir en la </a:t>
            </a:r>
            <a:r>
              <a:rPr lang="es-MX" sz="2000" b="1" dirty="0" smtClean="0"/>
              <a:t>actitud</a:t>
            </a:r>
            <a:r>
              <a:rPr lang="es-MX" sz="2000" dirty="0" smtClean="0"/>
              <a:t>, se </a:t>
            </a:r>
            <a:r>
              <a:rPr lang="es-MX" sz="2000" dirty="0"/>
              <a:t>espera convencer al público para que adopte una determinada actitud o se adhiera a un determinado grupo o creencia</a:t>
            </a:r>
            <a:r>
              <a:rPr lang="es-MX" sz="2000" dirty="0" smtClean="0"/>
              <a:t>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947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5" descr="e%20Business%20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0" y="0"/>
            <a:ext cx="84404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30822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8748714" y="0"/>
            <a:ext cx="39528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9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endParaRPr lang="es-MX" sz="1800" b="1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s-MX" sz="18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sz="1800" b="1" dirty="0" smtClean="0">
                <a:latin typeface="Arial" charset="0"/>
              </a:rPr>
              <a:t>Estimula </a:t>
            </a:r>
            <a:r>
              <a:rPr lang="es-MX" sz="1800" b="1" dirty="0">
                <a:latin typeface="Arial" charset="0"/>
              </a:rPr>
              <a:t>el consumo de algo novedoso.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800" b="1" dirty="0" smtClean="0">
                <a:latin typeface="Arial" charset="0"/>
              </a:rPr>
              <a:t>    Autos </a:t>
            </a:r>
            <a:r>
              <a:rPr lang="es-MX" sz="1800" b="1" dirty="0">
                <a:latin typeface="Arial" charset="0"/>
              </a:rPr>
              <a:t>nuevos, </a:t>
            </a:r>
            <a:r>
              <a:rPr lang="es-MX" sz="1800" b="1" dirty="0" smtClean="0">
                <a:latin typeface="Arial" charset="0"/>
              </a:rPr>
              <a:t>Champús, </a:t>
            </a:r>
            <a:r>
              <a:rPr lang="es-MX" sz="1800" b="1" dirty="0">
                <a:latin typeface="Arial" charset="0"/>
              </a:rPr>
              <a:t>aparatos eléctricos, electrónicos y domésticos.</a:t>
            </a:r>
          </a:p>
          <a:p>
            <a:pPr eaLnBrk="1" hangingPunct="1">
              <a:spcBef>
                <a:spcPct val="50000"/>
              </a:spcBef>
            </a:pPr>
            <a:endParaRPr lang="es-MX" sz="18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s-MX" sz="18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s-MX" sz="18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s-MX" sz="18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s-MX" sz="18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s-MX" sz="18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s-ES" b="1" dirty="0"/>
          </a:p>
        </p:txBody>
      </p:sp>
      <p:sp>
        <p:nvSpPr>
          <p:cNvPr id="12" name="11 Recortar rectángulo de esquina sencilla"/>
          <p:cNvSpPr/>
          <p:nvPr/>
        </p:nvSpPr>
        <p:spPr>
          <a:xfrm>
            <a:off x="0" y="188640"/>
            <a:ext cx="9144000" cy="57606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179512" y="380041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8579228" y="366506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442659" y="155365"/>
            <a:ext cx="8229600" cy="8813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Gill Sans MT" pitchFamily="34" charset="0"/>
              </a:rPr>
              <a:t>PIONERA</a:t>
            </a:r>
            <a:endParaRPr lang="es-MX" sz="3200" b="1" dirty="0">
              <a:solidFill>
                <a:schemeClr val="bg1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Gill Sans MT" pitchFamily="34" charset="0"/>
            </a:endParaRPr>
          </a:p>
        </p:txBody>
      </p:sp>
      <p:pic>
        <p:nvPicPr>
          <p:cNvPr id="12290" name="Picture 2" descr="http://www.adslzone.net/app/uploads/2015/09/iphone-65s-rose-go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0"/>
          <a:stretch/>
        </p:blipFill>
        <p:spPr bwMode="auto">
          <a:xfrm>
            <a:off x="3635896" y="1988840"/>
            <a:ext cx="5612125" cy="4319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upload.ee/image/5626801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0671"/>
            <a:ext cx="3492230" cy="1967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gtmtecno.com/wp-content/uploads/2016/03/BMW-Vision-Next-100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80332"/>
            <a:ext cx="3384376" cy="202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8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688083" cy="4525963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s-MX" sz="2000" b="1" dirty="0" smtClean="0">
                <a:latin typeface="Arial" charset="0"/>
              </a:rPr>
              <a:t>(</a:t>
            </a:r>
            <a:r>
              <a:rPr lang="es-MX" sz="2000" b="1" dirty="0">
                <a:latin typeface="Arial" charset="0"/>
              </a:rPr>
              <a:t>Irreverente </a:t>
            </a:r>
            <a:r>
              <a:rPr lang="es-MX" sz="2000" b="1" dirty="0" smtClean="0">
                <a:latin typeface="Arial" charset="0"/>
              </a:rPr>
              <a:t>e </a:t>
            </a:r>
            <a:r>
              <a:rPr lang="es-MX" sz="2000" b="1" dirty="0">
                <a:latin typeface="Arial" charset="0"/>
              </a:rPr>
              <a:t>irrespetuosa) llama la atención por exagerada, exalta e inspira a la aventura, no </a:t>
            </a:r>
            <a:r>
              <a:rPr lang="es-MX" sz="2000" b="1" dirty="0" smtClean="0">
                <a:latin typeface="Arial" charset="0"/>
              </a:rPr>
              <a:t>específica, </a:t>
            </a:r>
            <a:r>
              <a:rPr lang="es-MX" sz="2000" b="1" dirty="0">
                <a:latin typeface="Arial" charset="0"/>
              </a:rPr>
              <a:t>sólo usa vaguedades.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s-MX" sz="2000" b="1" dirty="0">
                <a:latin typeface="Arial" charset="0"/>
              </a:rPr>
              <a:t>AXE, PEPSI</a:t>
            </a:r>
            <a:r>
              <a:rPr lang="es-MX" sz="2000" b="1" dirty="0" smtClean="0">
                <a:latin typeface="Arial" charset="0"/>
              </a:rPr>
              <a:t>, GATORADE, NIKE</a:t>
            </a:r>
            <a:r>
              <a:rPr lang="es-MX" sz="2000" b="1" dirty="0">
                <a:latin typeface="Arial" charset="0"/>
              </a:rPr>
              <a:t>, </a:t>
            </a:r>
            <a:r>
              <a:rPr lang="es-MX" sz="2000" b="1" dirty="0" smtClean="0">
                <a:latin typeface="Arial" charset="0"/>
              </a:rPr>
              <a:t>perfumes</a:t>
            </a:r>
            <a:r>
              <a:rPr lang="es-MX" sz="2000" b="1" dirty="0">
                <a:latin typeface="Arial" charset="0"/>
              </a:rPr>
              <a:t>, </a:t>
            </a:r>
            <a:r>
              <a:rPr lang="es-MX" sz="2000" b="1" dirty="0" smtClean="0">
                <a:latin typeface="Arial" charset="0"/>
              </a:rPr>
              <a:t>ropa</a:t>
            </a:r>
            <a:r>
              <a:rPr lang="es-MX" sz="2000" b="1" dirty="0">
                <a:latin typeface="Arial" charset="0"/>
              </a:rPr>
              <a:t>, </a:t>
            </a:r>
            <a:r>
              <a:rPr lang="es-MX" sz="2000" b="1" dirty="0" smtClean="0">
                <a:latin typeface="Arial" charset="0"/>
              </a:rPr>
              <a:t>autos</a:t>
            </a:r>
            <a:r>
              <a:rPr lang="es-MX" sz="2000" b="1" dirty="0">
                <a:latin typeface="Arial" charset="0"/>
              </a:rPr>
              <a:t>. </a:t>
            </a:r>
          </a:p>
          <a:p>
            <a:endParaRPr lang="es-MX" dirty="0"/>
          </a:p>
        </p:txBody>
      </p:sp>
      <p:sp>
        <p:nvSpPr>
          <p:cNvPr id="4" name="3 Recortar rectángulo de esquina sencilla"/>
          <p:cNvSpPr/>
          <p:nvPr/>
        </p:nvSpPr>
        <p:spPr>
          <a:xfrm>
            <a:off x="0" y="188640"/>
            <a:ext cx="9144000" cy="57606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179512" y="380041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8604448" y="380041"/>
            <a:ext cx="263147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" y="27321"/>
            <a:ext cx="8229600" cy="881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Gill Sans MT" pitchFamily="34" charset="0"/>
              </a:rPr>
              <a:t>EXTREMA</a:t>
            </a:r>
            <a:endParaRPr lang="es-MX" sz="3200" b="1" dirty="0">
              <a:solidFill>
                <a:schemeClr val="bg1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Gill Sans MT" pitchFamily="34" charset="0"/>
            </a:endParaRPr>
          </a:p>
        </p:txBody>
      </p:sp>
      <p:pic>
        <p:nvPicPr>
          <p:cNvPr id="13316" name="Picture 4" descr="http://www.mnkstudio.com/blog/wp-content/uploads/2010/03/011_warwicksa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40" y="4606215"/>
            <a:ext cx="3394720" cy="215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enricco.com/media/wysiwyg/headerjad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9" y="2132856"/>
            <a:ext cx="7953201" cy="247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11560" y="4917535"/>
            <a:ext cx="1872208" cy="18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6523652" y="4883402"/>
            <a:ext cx="1872208" cy="18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8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800" b="1" dirty="0" smtClean="0">
                <a:solidFill>
                  <a:srgbClr val="C00000"/>
                </a:solidFill>
              </a:rPr>
              <a:t>PERFILES PSICOGRÁFICOS </a:t>
            </a:r>
            <a:br>
              <a:rPr lang="es-MX" sz="4800" b="1" dirty="0" smtClean="0">
                <a:solidFill>
                  <a:srgbClr val="C00000"/>
                </a:solidFill>
              </a:rPr>
            </a:br>
            <a:r>
              <a:rPr lang="es-MX" sz="4800" b="1" dirty="0" smtClean="0">
                <a:solidFill>
                  <a:srgbClr val="C00000"/>
                </a:solidFill>
              </a:rPr>
              <a:t>(de consumo)</a:t>
            </a:r>
            <a:endParaRPr lang="es-MX" sz="48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1152128"/>
          </a:xfrm>
        </p:spPr>
        <p:txBody>
          <a:bodyPr>
            <a:no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s-MX" sz="2400" dirty="0">
                <a:latin typeface="Arial" charset="0"/>
              </a:rPr>
              <a:t>Publicidad dirigida a la segmentación. Grupos </a:t>
            </a:r>
            <a:r>
              <a:rPr lang="es-MX" sz="2400" dirty="0" smtClean="0">
                <a:latin typeface="Arial" charset="0"/>
              </a:rPr>
              <a:t>sociales </a:t>
            </a:r>
            <a:r>
              <a:rPr lang="es-MX" sz="2400" dirty="0">
                <a:latin typeface="Arial" charset="0"/>
              </a:rPr>
              <a:t>de </a:t>
            </a:r>
            <a:r>
              <a:rPr lang="es-MX" sz="2400" dirty="0" smtClean="0">
                <a:latin typeface="Arial" charset="0"/>
              </a:rPr>
              <a:t>hábitos </a:t>
            </a:r>
            <a:r>
              <a:rPr lang="es-MX" sz="2400" dirty="0">
                <a:latin typeface="Arial" charset="0"/>
              </a:rPr>
              <a:t>y </a:t>
            </a:r>
            <a:r>
              <a:rPr lang="es-MX" sz="2400" dirty="0" smtClean="0">
                <a:latin typeface="Arial" charset="0"/>
              </a:rPr>
              <a:t>conductas.</a:t>
            </a:r>
            <a:endParaRPr lang="es-MX" sz="2400" dirty="0">
              <a:latin typeface="Arial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148" y="3272586"/>
            <a:ext cx="8450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 smtClean="0">
                <a:latin typeface="+mj-lt"/>
              </a:rPr>
              <a:t>Tradicionalistas </a:t>
            </a:r>
            <a:r>
              <a:rPr lang="es-MX" b="1" dirty="0">
                <a:latin typeface="+mj-lt"/>
              </a:rPr>
              <a:t>aferrados, conservadores, </a:t>
            </a:r>
            <a:r>
              <a:rPr lang="es-MX" b="1" dirty="0" smtClean="0">
                <a:latin typeface="+mj-lt"/>
              </a:rPr>
              <a:t>conformistas.        </a:t>
            </a:r>
            <a:endParaRPr lang="es-MX" b="1" dirty="0"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s-MX" b="1" dirty="0" smtClean="0">
                <a:latin typeface="+mj-lt"/>
              </a:rPr>
              <a:t>1 </a:t>
            </a:r>
            <a:r>
              <a:rPr lang="es-MX" b="1" dirty="0">
                <a:latin typeface="+mj-lt"/>
              </a:rPr>
              <a:t>de </a:t>
            </a:r>
            <a:r>
              <a:rPr lang="es-MX" b="1" dirty="0" smtClean="0">
                <a:latin typeface="+mj-lt"/>
              </a:rPr>
              <a:t>cada 3 </a:t>
            </a:r>
            <a:r>
              <a:rPr lang="es-MX" b="1" dirty="0">
                <a:latin typeface="+mj-lt"/>
              </a:rPr>
              <a:t>beben Coca o Pepsi </a:t>
            </a:r>
            <a:r>
              <a:rPr lang="es-MX" b="1" dirty="0" smtClean="0">
                <a:latin typeface="+mj-lt"/>
              </a:rPr>
              <a:t>Clásicos, </a:t>
            </a:r>
            <a:r>
              <a:rPr lang="es-MX" b="1" dirty="0">
                <a:latin typeface="+mj-lt"/>
              </a:rPr>
              <a:t>Carta Blanca, Viejo Vergel, </a:t>
            </a:r>
            <a:r>
              <a:rPr lang="es-MX" b="1" dirty="0" err="1" smtClean="0">
                <a:latin typeface="+mj-lt"/>
              </a:rPr>
              <a:t>Kellog´s</a:t>
            </a:r>
            <a:r>
              <a:rPr lang="es-MX" b="1" dirty="0" smtClean="0">
                <a:latin typeface="+mj-lt"/>
              </a:rPr>
              <a:t>. </a:t>
            </a:r>
            <a:endParaRPr lang="es-MX" b="1" dirty="0"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s-MX" b="1" dirty="0">
                <a:latin typeface="+mj-lt"/>
              </a:rPr>
              <a:t>M</a:t>
            </a:r>
            <a:r>
              <a:rPr lang="es-MX" b="1" dirty="0" smtClean="0">
                <a:latin typeface="+mj-lt"/>
              </a:rPr>
              <a:t>anejan </a:t>
            </a:r>
            <a:r>
              <a:rPr lang="es-MX" b="1" dirty="0">
                <a:latin typeface="+mj-lt"/>
              </a:rPr>
              <a:t>Grand </a:t>
            </a:r>
            <a:r>
              <a:rPr lang="es-MX" b="1" dirty="0" err="1">
                <a:latin typeface="+mj-lt"/>
              </a:rPr>
              <a:t>Marquis</a:t>
            </a:r>
            <a:r>
              <a:rPr lang="es-MX" b="1" dirty="0">
                <a:latin typeface="+mj-lt"/>
              </a:rPr>
              <a:t> o </a:t>
            </a:r>
            <a:r>
              <a:rPr lang="es-MX" b="1" dirty="0" smtClean="0">
                <a:latin typeface="+mj-lt"/>
              </a:rPr>
              <a:t>carros grandes del </a:t>
            </a:r>
            <a:r>
              <a:rPr lang="es-MX" b="1" dirty="0" smtClean="0">
                <a:latin typeface="+mj-lt"/>
              </a:rPr>
              <a:t>estilo.</a:t>
            </a:r>
            <a:endParaRPr lang="es-MX" b="1" dirty="0">
              <a:latin typeface="+mj-lt"/>
            </a:endParaRPr>
          </a:p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891" y="2348880"/>
            <a:ext cx="914400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2385209" y="234888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INTEGRADOS</a:t>
            </a:r>
            <a:endParaRPr lang="es-MX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4343" name="Picture 7" descr="C:\Users\One\Desktop\for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17" y="4438650"/>
            <a:ext cx="6572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museopublicidad.cl/wp/wp-content/uploads/2010/06/coca-co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24" y="4568144"/>
            <a:ext cx="1557625" cy="216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elmejornido.com/media/1041/tile_brandlogo_abueli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53430"/>
            <a:ext cx="2088232" cy="2157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cuervotradicional.com.mx/wp-content/themes/cesar/images/congelado/congelado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15999"/>
            <a:ext cx="2736304" cy="2195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b="6003"/>
          <a:stretch/>
        </p:blipFill>
        <p:spPr bwMode="auto">
          <a:xfrm>
            <a:off x="0" y="1844824"/>
            <a:ext cx="881828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205633">
            <a:off x="145663" y="734106"/>
            <a:ext cx="8549020" cy="1143000"/>
          </a:xfrm>
        </p:spPr>
        <p:txBody>
          <a:bodyPr>
            <a:noAutofit/>
          </a:bodyPr>
          <a:lstStyle/>
          <a:p>
            <a:r>
              <a:rPr lang="es-MX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Promoción Efectiva</a:t>
            </a:r>
            <a:endParaRPr lang="es-MX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4033" y="3950746"/>
            <a:ext cx="8350736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033" y="4077073"/>
            <a:ext cx="8229600" cy="115212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s-MX" sz="7000" b="1" dirty="0">
                <a:solidFill>
                  <a:srgbClr val="C00000"/>
                </a:solidFill>
              </a:rPr>
              <a:t>¿</a:t>
            </a:r>
            <a:r>
              <a:rPr lang="es-MX" sz="7000" b="1" dirty="0" smtClean="0">
                <a:solidFill>
                  <a:srgbClr val="C00000"/>
                </a:solidFill>
              </a:rPr>
              <a:t>Qué es Promoción Efectiva?</a:t>
            </a:r>
          </a:p>
          <a:p>
            <a:pPr marL="0" indent="0" algn="ctr">
              <a:buNone/>
            </a:pPr>
            <a:endParaRPr lang="es-MX" sz="2300" dirty="0" smtClean="0"/>
          </a:p>
          <a:p>
            <a:pPr marL="0" indent="0" algn="ctr">
              <a:buNone/>
            </a:pPr>
            <a:r>
              <a:rPr lang="es-MX" sz="5100" dirty="0" smtClean="0"/>
              <a:t>Herramienta de marketing planeada de forma correcta pretendiendo influir en las actitudes y comportamientos del publico objetivo.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42585" y="544522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u="sng" dirty="0" smtClean="0"/>
              <a:t>Promoción:</a:t>
            </a:r>
            <a:r>
              <a:rPr lang="es-MX" sz="2000" i="1" dirty="0" smtClean="0"/>
              <a:t> </a:t>
            </a:r>
            <a:r>
              <a:rPr lang="es-MX" sz="2000" dirty="0" smtClean="0"/>
              <a:t>Representa el cuarto elemento de la mezcla de Marketing.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2485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225055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 sz="1800" dirty="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sz="1800" b="1" dirty="0" smtClean="0">
                <a:latin typeface="Arial" charset="0"/>
              </a:rPr>
              <a:t>Imitadores</a:t>
            </a:r>
            <a:r>
              <a:rPr lang="es-MX" sz="1800" b="1" dirty="0">
                <a:latin typeface="Arial" charset="0"/>
              </a:rPr>
              <a:t>, auto desconfiados, buscan su identidad.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800" b="1" dirty="0">
                <a:latin typeface="Arial" charset="0"/>
              </a:rPr>
              <a:t>Manejan </a:t>
            </a:r>
            <a:r>
              <a:rPr lang="es-MX" sz="1800" b="1" dirty="0" err="1">
                <a:latin typeface="Arial" charset="0"/>
              </a:rPr>
              <a:t>Mustang</a:t>
            </a:r>
            <a:r>
              <a:rPr lang="es-MX" sz="1800" b="1" dirty="0">
                <a:latin typeface="Arial" charset="0"/>
              </a:rPr>
              <a:t>, se sienten cowboy de </a:t>
            </a:r>
            <a:r>
              <a:rPr lang="es-MX" sz="1800" b="1" dirty="0" err="1">
                <a:latin typeface="Arial" charset="0"/>
              </a:rPr>
              <a:t>Marlboro</a:t>
            </a:r>
            <a:r>
              <a:rPr lang="es-MX" sz="1800" b="1" dirty="0">
                <a:latin typeface="Arial" charset="0"/>
              </a:rPr>
              <a:t>, Los </a:t>
            </a:r>
            <a:r>
              <a:rPr lang="es-MX" sz="1800" b="1" dirty="0" err="1">
                <a:latin typeface="Arial" charset="0"/>
              </a:rPr>
              <a:t>Levi´s</a:t>
            </a:r>
            <a:r>
              <a:rPr lang="es-MX" sz="1800" b="1" dirty="0">
                <a:latin typeface="Arial" charset="0"/>
              </a:rPr>
              <a:t>, La crisis les vale,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800" b="1" dirty="0">
                <a:latin typeface="Arial" charset="0"/>
              </a:rPr>
              <a:t>Van a conciertos por admiración.</a:t>
            </a:r>
          </a:p>
          <a:p>
            <a:pPr eaLnBrk="1" hangingPunct="1">
              <a:spcBef>
                <a:spcPct val="50000"/>
              </a:spcBef>
            </a:pPr>
            <a:endParaRPr lang="es-MX" sz="1800" dirty="0">
              <a:latin typeface="Arial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91" y="836712"/>
            <a:ext cx="914400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2520663" y="84890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EMULOS</a:t>
            </a:r>
            <a:endParaRPr lang="es-MX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1266" name="Picture 2" descr="http://files1.coloribus.com/files/adsarchive/part_1932/19323755/file/mustang-mustang-1-600-41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3212052"/>
            <a:ext cx="2582726" cy="36459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.blogs.es/aa0bdb/650_1000_live-in-levi-s_501_adverstising--/450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50" y="3199120"/>
            <a:ext cx="2372150" cy="326302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dn.omg-facts.com/2012/2/21/1cc62facc0fc1d7068dec1eff209a3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3095239" cy="177460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771800" y="3429000"/>
            <a:ext cx="144016" cy="2952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"/>
          <p:cNvSpPr/>
          <p:nvPr/>
        </p:nvSpPr>
        <p:spPr>
          <a:xfrm>
            <a:off x="6481103" y="3429000"/>
            <a:ext cx="144016" cy="2952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944773"/>
            <a:ext cx="8856984" cy="1412219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sz="1800" dirty="0" smtClean="0">
                <a:latin typeface="Arial" charset="0"/>
              </a:rPr>
              <a:t>      Hijos de la sociedad consumista, logran la paz interna, se realizan como personas antes que su profesión, practican yoga y socio excursiones, buscan éxitos y reconocimientos en negocios, exclusivos y </a:t>
            </a:r>
            <a:r>
              <a:rPr lang="es-MX" sz="1800" dirty="0" err="1" smtClean="0">
                <a:latin typeface="Arial" charset="0"/>
              </a:rPr>
              <a:t>aristomodernos</a:t>
            </a:r>
            <a:r>
              <a:rPr lang="es-MX" sz="1800" dirty="0" smtClean="0">
                <a:latin typeface="Arial" charset="0"/>
              </a:rPr>
              <a:t>, les obsesiona el ambiente empresarial. Beben coca en lata, son cultura “light”.</a:t>
            </a:r>
            <a:endParaRPr lang="es-ES" sz="18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1116013" y="836613"/>
            <a:ext cx="2438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891" y="836712"/>
            <a:ext cx="914400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763688" y="84890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EMULOS REALIZADOS</a:t>
            </a:r>
            <a:endParaRPr lang="es-MX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42" name="Picture 2" descr="https://mundoypublicidad.files.wordpress.com/2010/11/ch-carolinaherreracochepromoc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" y="3356992"/>
            <a:ext cx="3126367" cy="33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agenes.4ever.eu/data/download/comida-y-bebida/coca-cola,-lata-1960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r="16865"/>
          <a:stretch/>
        </p:blipFill>
        <p:spPr bwMode="auto">
          <a:xfrm>
            <a:off x="3134332" y="3351909"/>
            <a:ext cx="3635906" cy="33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insightoptom.com.au/wp-content/uploads/2014/05/Sal-Ferragamo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51909"/>
            <a:ext cx="2547135" cy="34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96" y="1817824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800" b="1" dirty="0" smtClean="0">
                <a:latin typeface="Arial" charset="0"/>
              </a:rPr>
              <a:t>Individualistas</a:t>
            </a:r>
            <a:r>
              <a:rPr lang="es-MX" sz="1800" b="1" dirty="0">
                <a:latin typeface="Arial" charset="0"/>
              </a:rPr>
              <a:t>, </a:t>
            </a:r>
            <a:r>
              <a:rPr lang="es-MX" sz="1800" b="1" dirty="0" smtClean="0">
                <a:latin typeface="Arial" charset="0"/>
              </a:rPr>
              <a:t>ambientalistas</a:t>
            </a:r>
            <a:r>
              <a:rPr lang="es-MX" sz="1800" b="1" dirty="0">
                <a:latin typeface="Arial" charset="0"/>
              </a:rPr>
              <a:t>, </a:t>
            </a:r>
            <a:r>
              <a:rPr lang="es-MX" sz="1800" b="1" dirty="0" smtClean="0">
                <a:latin typeface="Arial" charset="0"/>
              </a:rPr>
              <a:t>idealistas</a:t>
            </a:r>
            <a:r>
              <a:rPr lang="es-MX" sz="1800" b="1" dirty="0">
                <a:latin typeface="Arial" charset="0"/>
              </a:rPr>
              <a:t>, e</a:t>
            </a:r>
            <a:r>
              <a:rPr lang="es-MX" sz="1800" b="1" dirty="0" smtClean="0">
                <a:latin typeface="Arial" charset="0"/>
              </a:rPr>
              <a:t>cológicos, </a:t>
            </a:r>
            <a:r>
              <a:rPr lang="es-MX" sz="1800" b="1" dirty="0">
                <a:latin typeface="Arial" charset="0"/>
              </a:rPr>
              <a:t>n</a:t>
            </a:r>
            <a:r>
              <a:rPr lang="es-MX" sz="1800" b="1" dirty="0" smtClean="0">
                <a:latin typeface="Arial" charset="0"/>
              </a:rPr>
              <a:t>aturistas</a:t>
            </a:r>
            <a:r>
              <a:rPr lang="es-MX" sz="1800" b="1" dirty="0">
                <a:latin typeface="Arial" charset="0"/>
              </a:rPr>
              <a:t>, </a:t>
            </a:r>
            <a:r>
              <a:rPr lang="es-MX" sz="1800" b="1" dirty="0" smtClean="0">
                <a:latin typeface="Arial" charset="0"/>
              </a:rPr>
              <a:t>practican </a:t>
            </a:r>
            <a:r>
              <a:rPr lang="es-MX" sz="1800" b="1" dirty="0">
                <a:latin typeface="Arial" charset="0"/>
              </a:rPr>
              <a:t>y fomentan la paz interior, el zen, emulan </a:t>
            </a:r>
            <a:r>
              <a:rPr lang="es-MX" sz="1800" b="1" dirty="0" smtClean="0">
                <a:latin typeface="Arial" charset="0"/>
              </a:rPr>
              <a:t>a </a:t>
            </a:r>
            <a:r>
              <a:rPr lang="es-MX" sz="1800" b="1" dirty="0">
                <a:latin typeface="Arial" charset="0"/>
              </a:rPr>
              <a:t>los hippies de antaño, no le hayan el negocio al matrimonio, biodegradables, reciclables.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800" b="1" dirty="0">
                <a:latin typeface="Arial" charset="0"/>
              </a:rPr>
              <a:t>Gustan de autos compactos, </a:t>
            </a:r>
            <a:r>
              <a:rPr lang="es-MX" sz="1800" b="1" dirty="0" err="1">
                <a:latin typeface="Arial" charset="0"/>
              </a:rPr>
              <a:t>D</a:t>
            </a:r>
            <a:r>
              <a:rPr lang="es-MX" sz="1800" b="1" dirty="0" err="1" smtClean="0">
                <a:latin typeface="Arial" charset="0"/>
              </a:rPr>
              <a:t>iet</a:t>
            </a:r>
            <a:r>
              <a:rPr lang="es-MX" sz="1800" b="1" dirty="0" smtClean="0">
                <a:latin typeface="Arial" charset="0"/>
              </a:rPr>
              <a:t> </a:t>
            </a:r>
            <a:r>
              <a:rPr lang="es-MX" sz="1800" b="1" dirty="0" err="1" smtClean="0">
                <a:latin typeface="Arial" charset="0"/>
              </a:rPr>
              <a:t>Coke</a:t>
            </a:r>
            <a:r>
              <a:rPr lang="es-MX" sz="1800" b="1" dirty="0">
                <a:latin typeface="Arial" charset="0"/>
              </a:rPr>
              <a:t>, </a:t>
            </a:r>
            <a:r>
              <a:rPr lang="es-MX" sz="1800" b="1" dirty="0" err="1">
                <a:latin typeface="Arial" charset="0"/>
              </a:rPr>
              <a:t>F</a:t>
            </a:r>
            <a:r>
              <a:rPr lang="es-MX" sz="1800" b="1" dirty="0" err="1" smtClean="0">
                <a:latin typeface="Arial" charset="0"/>
              </a:rPr>
              <a:t>lexi</a:t>
            </a:r>
            <a:r>
              <a:rPr lang="es-MX" sz="1800" b="1" dirty="0">
                <a:latin typeface="Arial" charset="0"/>
              </a:rPr>
              <a:t>, </a:t>
            </a:r>
            <a:r>
              <a:rPr lang="es-MX" sz="1800" b="1" dirty="0" smtClean="0">
                <a:latin typeface="Arial" charset="0"/>
              </a:rPr>
              <a:t>la </a:t>
            </a:r>
            <a:r>
              <a:rPr lang="es-MX" sz="1800" b="1" dirty="0">
                <a:latin typeface="Arial" charset="0"/>
              </a:rPr>
              <a:t>p</a:t>
            </a:r>
            <a:r>
              <a:rPr lang="es-MX" sz="1800" b="1" dirty="0" smtClean="0">
                <a:latin typeface="Arial" charset="0"/>
              </a:rPr>
              <a:t>anza </a:t>
            </a:r>
            <a:r>
              <a:rPr lang="es-MX" sz="1800" b="1" dirty="0">
                <a:latin typeface="Arial" charset="0"/>
              </a:rPr>
              <a:t>es </a:t>
            </a:r>
            <a:r>
              <a:rPr lang="es-MX" sz="1800" b="1" dirty="0" smtClean="0">
                <a:latin typeface="Arial" charset="0"/>
              </a:rPr>
              <a:t>primero</a:t>
            </a:r>
            <a:r>
              <a:rPr lang="es-MX" sz="1800" b="1" dirty="0">
                <a:latin typeface="Arial" charset="0"/>
              </a:rPr>
              <a:t>, </a:t>
            </a:r>
            <a:r>
              <a:rPr lang="es-MX" sz="1800" b="1" dirty="0" smtClean="0">
                <a:latin typeface="Arial" charset="0"/>
              </a:rPr>
              <a:t>comida natural, son  </a:t>
            </a:r>
            <a:r>
              <a:rPr lang="es-MX" sz="1800" b="1" dirty="0">
                <a:latin typeface="Arial" charset="0"/>
              </a:rPr>
              <a:t>los más duros para la publicidad.</a:t>
            </a:r>
          </a:p>
          <a:p>
            <a:pPr eaLnBrk="1" hangingPunct="1">
              <a:spcBef>
                <a:spcPct val="50000"/>
              </a:spcBef>
            </a:pPr>
            <a:endParaRPr lang="es-MX" sz="18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s-MX" sz="18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MX" sz="1800" dirty="0">
                <a:latin typeface="Arial" charset="0"/>
              </a:rPr>
              <a:t> </a:t>
            </a:r>
            <a:endParaRPr lang="es-ES" sz="1800" dirty="0">
              <a:latin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1" y="836712"/>
            <a:ext cx="914400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881796" y="836712"/>
            <a:ext cx="712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REALIZADOS SOCIOCONCIENTES</a:t>
            </a:r>
            <a:endParaRPr lang="es-MX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223" name="Picture 7" descr="C:\Users\One\Desktop\Fondo 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b="4818"/>
          <a:stretch/>
        </p:blipFill>
        <p:spPr bwMode="auto">
          <a:xfrm>
            <a:off x="0" y="3429000"/>
            <a:ext cx="62733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4.bp.blogspot.com/-VpvHwOqnODE/UGUo-hOcN5I/AAAAAAAAAVU/pXkVbtXyqt8/s1600/macho_matrosexu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62358"/>
            <a:ext cx="3039794" cy="30397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apestan.com/content_files/case_attached_images/e3ccaf1b4c3eb6f685819601706e396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14" y="3780120"/>
            <a:ext cx="3096344" cy="254674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1.bp.blogspot.com/-tOayi128Xow/UF4Oa85DzlI/AAAAAAAAA9s/ItmykdYNUz0/s1600/folleto_yoga_1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9601"/>
            <a:ext cx="1969485" cy="2947779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1" y="836712"/>
            <a:ext cx="914400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881796" y="836712"/>
            <a:ext cx="712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DIRIGIDOS POR LA NECESIDAD</a:t>
            </a:r>
            <a:endParaRPr lang="es-MX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364" name="Picture 4" descr="http://www.chedraui.com.mx/site/media/catalog/product/cache/44/small_image/300x300/9df78eab33525d08d6e5fb8d27136e95/7/5/750300043765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0540">
            <a:off x="4567070" y="2962709"/>
            <a:ext cx="2714702" cy="2714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ec.all.biz/img/ec/catalog/80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093" y="2867004"/>
            <a:ext cx="4940248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1844824"/>
            <a:ext cx="7992888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MX" b="1" dirty="0">
                <a:latin typeface="Arial" charset="0"/>
              </a:rPr>
              <a:t>No son leales a la marca , son NO </a:t>
            </a:r>
            <a:r>
              <a:rPr lang="es-MX" b="1" dirty="0" err="1">
                <a:latin typeface="Arial" charset="0"/>
              </a:rPr>
              <a:t>seducibles</a:t>
            </a:r>
            <a:r>
              <a:rPr lang="es-MX" b="1" dirty="0">
                <a:latin typeface="Arial" charset="0"/>
              </a:rPr>
              <a:t>, clase popular.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MX" b="1" dirty="0">
                <a:latin typeface="Arial" charset="0"/>
              </a:rPr>
              <a:t>Fuman y beben lo que caiga, son el mercado choncho de </a:t>
            </a:r>
            <a:r>
              <a:rPr lang="es-MX" b="1" dirty="0" smtClean="0">
                <a:latin typeface="Arial" charset="0"/>
              </a:rPr>
              <a:t>Sabritas, Gansito, </a:t>
            </a:r>
            <a:r>
              <a:rPr lang="es-MX" b="1" dirty="0">
                <a:latin typeface="Arial" charset="0"/>
              </a:rPr>
              <a:t>B</a:t>
            </a:r>
            <a:r>
              <a:rPr lang="es-MX" b="1" dirty="0" smtClean="0">
                <a:latin typeface="Arial" charset="0"/>
              </a:rPr>
              <a:t>imbo</a:t>
            </a:r>
            <a:r>
              <a:rPr lang="es-MX" b="1" dirty="0">
                <a:latin typeface="Arial" charset="0"/>
              </a:rPr>
              <a:t>, leche popular, pan de barrio, y coches económicos usados.</a:t>
            </a:r>
          </a:p>
          <a:p>
            <a:endParaRPr lang="es-MX" dirty="0"/>
          </a:p>
        </p:txBody>
      </p:sp>
      <p:pic>
        <p:nvPicPr>
          <p:cNvPr id="15366" name="Picture 6" descr="https://i.warosu.org/data/ck/img/0060/35/14177530431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16630"/>
            <a:ext cx="4583946" cy="410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tazos.com/include/images/productos/sabritas/rancherito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2066">
            <a:off x="2491939" y="3379111"/>
            <a:ext cx="2250739" cy="311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3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One\Desktop\Fondo 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b="4818"/>
          <a:stretch/>
        </p:blipFill>
        <p:spPr bwMode="auto">
          <a:xfrm>
            <a:off x="0" y="3248985"/>
            <a:ext cx="6273330" cy="36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" y="1772816"/>
            <a:ext cx="9143109" cy="201622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s-MX" sz="1800" b="1" dirty="0" smtClean="0">
                <a:latin typeface="Arial" charset="0"/>
              </a:rPr>
              <a:t>Aparecen en los 80´s, hijos de la crisis, “hueseros”, conformistas, no significativos para la publicidad por indecisos e inestables.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s-MX" sz="1800" b="1" dirty="0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s-MX" sz="1800" b="1" dirty="0" smtClean="0">
                <a:latin typeface="Arial" charset="0"/>
              </a:rPr>
              <a:t>CADA PRODUCTO TIENE SU DESTINATARIO, SABER DIFERENCIARLO AHORRA MUCHO DINERO.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891" y="836712"/>
            <a:ext cx="914400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881796" y="836712"/>
            <a:ext cx="712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BUROCRATAS</a:t>
            </a:r>
            <a:endParaRPr lang="es-MX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4" name="Picture 2" descr="http://yeux.com.mx/ColumnaUniversitaria/wp-content/uploads/2014/07/bodegaaurrera30se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8747"/>
            <a:ext cx="3240360" cy="325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38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764704"/>
            <a:ext cx="3983360" cy="53245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40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 DESTINE" pitchFamily="2" charset="0"/>
              </a:rPr>
              <a:t>LA PUBLICIDAD </a:t>
            </a:r>
            <a:endParaRPr lang="es-MX" sz="4000" dirty="0" smtClean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 DESTINE" pitchFamily="2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MX" sz="2800" dirty="0" smtClean="0">
                <a:latin typeface="Arial" charset="0"/>
              </a:rPr>
              <a:t>Te da a </a:t>
            </a:r>
            <a:r>
              <a:rPr lang="es-MX" sz="2800" dirty="0">
                <a:latin typeface="Arial" charset="0"/>
              </a:rPr>
              <a:t>conocer atributos y beneficios</a:t>
            </a:r>
            <a:r>
              <a:rPr lang="es-MX" sz="2800" dirty="0" smtClean="0">
                <a:latin typeface="Arial" charset="0"/>
              </a:rPr>
              <a:t>.</a:t>
            </a:r>
            <a:endParaRPr lang="es-MX" sz="2800" dirty="0"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MX" sz="2000" dirty="0" smtClean="0"/>
              <a:t>No </a:t>
            </a:r>
            <a:r>
              <a:rPr lang="es-MX" sz="2000" dirty="0"/>
              <a:t>vendes aire acondicionado, </a:t>
            </a:r>
            <a:r>
              <a:rPr lang="es-MX" sz="2000" b="1" dirty="0"/>
              <a:t>vendes noches de placer.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000" dirty="0" smtClean="0"/>
              <a:t>No </a:t>
            </a:r>
            <a:r>
              <a:rPr lang="es-MX" sz="2000" dirty="0"/>
              <a:t>vendes rastrillos, </a:t>
            </a:r>
            <a:r>
              <a:rPr lang="es-MX" sz="2000" b="1" dirty="0"/>
              <a:t>vendes</a:t>
            </a:r>
            <a:r>
              <a:rPr lang="es-MX" sz="2000" dirty="0"/>
              <a:t> </a:t>
            </a:r>
            <a:r>
              <a:rPr lang="es-MX" sz="2000" b="1" dirty="0"/>
              <a:t>limpieza e imagen.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000" dirty="0" smtClean="0"/>
              <a:t>No </a:t>
            </a:r>
            <a:r>
              <a:rPr lang="es-MX" sz="2000" dirty="0"/>
              <a:t>vendes coches, </a:t>
            </a:r>
            <a:r>
              <a:rPr lang="es-MX" sz="2000" b="1" dirty="0"/>
              <a:t>vendes estatus, </a:t>
            </a:r>
            <a:r>
              <a:rPr lang="es-MX" sz="2000" b="1" dirty="0" smtClean="0"/>
              <a:t>estilo </a:t>
            </a:r>
            <a:r>
              <a:rPr lang="es-MX" sz="2000" b="1" dirty="0"/>
              <a:t>de vida.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000" dirty="0" smtClean="0"/>
              <a:t>No </a:t>
            </a:r>
            <a:r>
              <a:rPr lang="es-MX" sz="2000" dirty="0"/>
              <a:t>vendes perfume</a:t>
            </a:r>
            <a:r>
              <a:rPr lang="es-MX" sz="2000" b="1" dirty="0" smtClean="0"/>
              <a:t>, </a:t>
            </a:r>
            <a:r>
              <a:rPr lang="es-MX" sz="2000" b="1" dirty="0"/>
              <a:t>vendes ego y aceptación</a:t>
            </a:r>
            <a:r>
              <a:rPr lang="es-MX" sz="2000" b="1" dirty="0" smtClean="0"/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000" dirty="0" smtClean="0"/>
              <a:t>No vendes vuelos, </a:t>
            </a:r>
            <a:r>
              <a:rPr lang="es-MX" sz="2000" b="1" dirty="0" smtClean="0"/>
              <a:t>vendes magia.</a:t>
            </a:r>
            <a:endParaRPr lang="es-ES" sz="2000" b="1" dirty="0"/>
          </a:p>
        </p:txBody>
      </p:sp>
      <p:pic>
        <p:nvPicPr>
          <p:cNvPr id="7172" name="Picture 4" descr="https://i.ytimg.com/vi/4JMD1nRHgyE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64" y="1772816"/>
            <a:ext cx="4689119" cy="26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jordicirach.files.wordpress.com/2015/05/air-france-is-in-the-air-publicidad.jpg?w=11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6"/>
          <a:stretch/>
        </p:blipFill>
        <p:spPr bwMode="auto">
          <a:xfrm>
            <a:off x="4469763" y="0"/>
            <a:ext cx="4680520" cy="22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lairebelgato.files.wordpress.com/2015/07/unnamed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99" y="4005174"/>
            <a:ext cx="4674384" cy="28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8600" y="6309320"/>
            <a:ext cx="398336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24160" y="260648"/>
            <a:ext cx="398336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213614" y="152400"/>
            <a:ext cx="8701786" cy="756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8" name="Picture 4" descr="https://fibromialgiamelilla.files.wordpress.com/2013/12/period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13" y="1864560"/>
            <a:ext cx="2304222" cy="14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afonsolopes.com/wp-content/uploads/2014/07/telemarketing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97" y="1493265"/>
            <a:ext cx="1764684" cy="2219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arketingdirecto.com/wp-content/uploads/2013/05/e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98" y="32988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Nube"/>
          <p:cNvSpPr/>
          <p:nvPr/>
        </p:nvSpPr>
        <p:spPr>
          <a:xfrm>
            <a:off x="6881527" y="3222076"/>
            <a:ext cx="2283255" cy="799638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Nube"/>
          <p:cNvSpPr/>
          <p:nvPr/>
        </p:nvSpPr>
        <p:spPr>
          <a:xfrm>
            <a:off x="2035239" y="3277434"/>
            <a:ext cx="2283255" cy="799638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Nube"/>
          <p:cNvSpPr/>
          <p:nvPr/>
        </p:nvSpPr>
        <p:spPr>
          <a:xfrm>
            <a:off x="4407008" y="1483914"/>
            <a:ext cx="2283255" cy="799638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Nube"/>
          <p:cNvSpPr/>
          <p:nvPr/>
        </p:nvSpPr>
        <p:spPr>
          <a:xfrm>
            <a:off x="2599" y="1268760"/>
            <a:ext cx="2283255" cy="799638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0" y="6137996"/>
            <a:ext cx="9103898" cy="7016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6" name="Picture 2" descr="http://www.desontis.com/up/TV-Mexico-264x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4" y="3184622"/>
            <a:ext cx="1709612" cy="19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" y="220663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2715" y="239808"/>
            <a:ext cx="8676456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3200" b="1" dirty="0" smtClean="0">
                <a:solidFill>
                  <a:srgbClr val="002060"/>
                </a:solidFill>
                <a:latin typeface="Lucida Sans" pitchFamily="34" charset="0"/>
              </a:rPr>
              <a:t>VEHÍCULOS </a:t>
            </a:r>
            <a:r>
              <a:rPr lang="es-MX" sz="3200" b="1" dirty="0">
                <a:solidFill>
                  <a:srgbClr val="002060"/>
                </a:solidFill>
                <a:latin typeface="Lucida Sans" pitchFamily="34" charset="0"/>
              </a:rPr>
              <a:t>PUBLICITARIOS   </a:t>
            </a:r>
            <a:r>
              <a:rPr lang="es-MX" sz="3200" b="1" dirty="0" smtClean="0">
                <a:latin typeface="Arial" charset="0"/>
              </a:rPr>
              <a:t>(Medios</a:t>
            </a:r>
            <a:r>
              <a:rPr lang="es-MX" sz="3200" b="1" dirty="0">
                <a:latin typeface="Arial" charset="0"/>
              </a:rPr>
              <a:t>)</a:t>
            </a:r>
            <a:endParaRPr lang="es-ES" sz="3200" b="1" dirty="0">
              <a:latin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01782" y="6137997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000" b="1" i="1" dirty="0">
                <a:solidFill>
                  <a:srgbClr val="C00000"/>
                </a:solidFill>
                <a:latin typeface="Arial" charset="0"/>
              </a:rPr>
              <a:t>Cada medio </a:t>
            </a:r>
            <a:r>
              <a:rPr lang="es-MX" sz="2000" b="1" i="1" dirty="0" smtClean="0">
                <a:solidFill>
                  <a:srgbClr val="C00000"/>
                </a:solidFill>
                <a:latin typeface="Arial" charset="0"/>
              </a:rPr>
              <a:t>tiene </a:t>
            </a:r>
            <a:r>
              <a:rPr lang="es-MX" sz="2000" b="1" i="1" dirty="0">
                <a:solidFill>
                  <a:srgbClr val="C00000"/>
                </a:solidFill>
                <a:latin typeface="Arial" charset="0"/>
              </a:rPr>
              <a:t>sus </a:t>
            </a:r>
            <a:r>
              <a:rPr lang="es-MX" sz="2000" b="1" i="1" dirty="0" smtClean="0">
                <a:solidFill>
                  <a:srgbClr val="C00000"/>
                </a:solidFill>
                <a:latin typeface="Arial" charset="0"/>
              </a:rPr>
              <a:t>ventajas </a:t>
            </a:r>
            <a:r>
              <a:rPr lang="es-MX" sz="2000" b="1" i="1" dirty="0">
                <a:solidFill>
                  <a:srgbClr val="C00000"/>
                </a:solidFill>
                <a:latin typeface="Arial" charset="0"/>
              </a:rPr>
              <a:t>y </a:t>
            </a:r>
            <a:r>
              <a:rPr lang="es-MX" sz="2000" b="1" i="1" dirty="0" smtClean="0">
                <a:solidFill>
                  <a:srgbClr val="C00000"/>
                </a:solidFill>
                <a:latin typeface="Arial" charset="0"/>
              </a:rPr>
              <a:t>desventajas</a:t>
            </a:r>
            <a:r>
              <a:rPr lang="es-MX" sz="2000" b="1" i="1" dirty="0">
                <a:solidFill>
                  <a:srgbClr val="C00000"/>
                </a:solidFill>
                <a:latin typeface="Arial" charset="0"/>
              </a:rPr>
              <a:t>, debemos conocerles para sacar y usar lo </a:t>
            </a:r>
            <a:r>
              <a:rPr lang="es-MX" sz="2000" b="1" i="1" dirty="0" smtClean="0">
                <a:solidFill>
                  <a:srgbClr val="C00000"/>
                </a:solidFill>
                <a:latin typeface="Arial" charset="0"/>
              </a:rPr>
              <a:t>más </a:t>
            </a:r>
            <a:r>
              <a:rPr lang="es-MX" sz="2000" b="1" i="1" dirty="0">
                <a:solidFill>
                  <a:srgbClr val="C00000"/>
                </a:solidFill>
                <a:latin typeface="Arial" charset="0"/>
              </a:rPr>
              <a:t>conveniente de cada uno.</a:t>
            </a:r>
            <a:endParaRPr lang="es-ES" sz="20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846" y="1422068"/>
            <a:ext cx="202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Electrónicos:</a:t>
            </a:r>
            <a:endParaRPr lang="es-MX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1855" y="3352557"/>
            <a:ext cx="147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Impresos:</a:t>
            </a:r>
            <a:endParaRPr lang="es-MX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407008" y="1606733"/>
            <a:ext cx="242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Exteriores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7092949" y="3222561"/>
            <a:ext cx="2010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De respuesta </a:t>
            </a:r>
          </a:p>
          <a:p>
            <a:pPr algn="ctr"/>
            <a:r>
              <a:rPr lang="es-MX" sz="2400" b="1" dirty="0"/>
              <a:t>d</a:t>
            </a:r>
            <a:r>
              <a:rPr lang="es-MX" sz="2400" b="1" dirty="0" smtClean="0"/>
              <a:t>irecta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13614" y="2068398"/>
            <a:ext cx="153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TV</a:t>
            </a:r>
          </a:p>
          <a:p>
            <a:pPr algn="ctr"/>
            <a:r>
              <a:rPr lang="es-MX" dirty="0" smtClean="0"/>
              <a:t>Radio</a:t>
            </a:r>
          </a:p>
          <a:p>
            <a:pPr algn="ctr"/>
            <a:r>
              <a:rPr lang="es-MX" dirty="0" smtClean="0"/>
              <a:t>Internet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451673" y="406304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Periódico</a:t>
            </a:r>
          </a:p>
          <a:p>
            <a:pPr algn="ctr"/>
            <a:r>
              <a:rPr lang="es-MX" dirty="0" smtClean="0"/>
              <a:t>Revistas</a:t>
            </a:r>
          </a:p>
          <a:p>
            <a:pPr algn="ctr"/>
            <a:r>
              <a:rPr lang="es-MX" dirty="0" smtClean="0"/>
              <a:t>Volantes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4572000" y="2265170"/>
            <a:ext cx="221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Espectaculares</a:t>
            </a:r>
          </a:p>
          <a:p>
            <a:pPr algn="ctr"/>
            <a:r>
              <a:rPr lang="es-MX" dirty="0" smtClean="0"/>
              <a:t>Publicidad Móvil</a:t>
            </a:r>
          </a:p>
          <a:p>
            <a:pPr algn="ctr"/>
            <a:r>
              <a:rPr lang="es-MX" dirty="0" smtClean="0"/>
              <a:t>Mupis (para buses)</a:t>
            </a:r>
          </a:p>
          <a:p>
            <a:pPr algn="ctr"/>
            <a:r>
              <a:rPr lang="es-MX" dirty="0" smtClean="0"/>
              <a:t>Vallas Publicitarias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7314062" y="4377333"/>
            <a:ext cx="1630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Correo </a:t>
            </a:r>
            <a:r>
              <a:rPr lang="es-MX" dirty="0"/>
              <a:t>d</a:t>
            </a:r>
            <a:r>
              <a:rPr lang="es-MX" dirty="0" smtClean="0"/>
              <a:t>irecto</a:t>
            </a:r>
          </a:p>
          <a:p>
            <a:pPr algn="ctr"/>
            <a:r>
              <a:rPr lang="es-MX" dirty="0" smtClean="0"/>
              <a:t>Tele marketing</a:t>
            </a:r>
          </a:p>
          <a:p>
            <a:pPr algn="ctr"/>
            <a:r>
              <a:rPr lang="es-MX" dirty="0" smtClean="0"/>
              <a:t>Catálogos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08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052736"/>
            <a:ext cx="9144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600" b="1" dirty="0">
                <a:latin typeface="Arial" charset="0"/>
              </a:rPr>
              <a:t>Designar el medio, programa o inserción de un anuncio.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600" b="1" dirty="0">
                <a:latin typeface="Arial" charset="0"/>
              </a:rPr>
              <a:t>Se negocia con los medios elegidos y se aprueba una pauta comercial.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600" b="1" dirty="0" smtClean="0">
                <a:latin typeface="Arial" charset="0"/>
              </a:rPr>
              <a:t>Tomar </a:t>
            </a:r>
            <a:r>
              <a:rPr lang="es-MX" sz="1600" b="1" dirty="0">
                <a:latin typeface="Arial" charset="0"/>
              </a:rPr>
              <a:t>en cuenta el </a:t>
            </a:r>
            <a:r>
              <a:rPr lang="es-MX" sz="1600" b="1" dirty="0" smtClean="0">
                <a:latin typeface="Arial" charset="0"/>
              </a:rPr>
              <a:t>ALCANCE, FRECUENCIA </a:t>
            </a:r>
            <a:r>
              <a:rPr lang="es-MX" sz="1600" b="1" dirty="0">
                <a:latin typeface="Arial" charset="0"/>
              </a:rPr>
              <a:t>y CONTINUIDAD de la </a:t>
            </a:r>
            <a:r>
              <a:rPr lang="es-MX" sz="1600" b="1" dirty="0" smtClean="0">
                <a:latin typeface="Arial" charset="0"/>
              </a:rPr>
              <a:t>campaña </a:t>
            </a:r>
            <a:r>
              <a:rPr lang="es-MX" sz="1600" b="1" dirty="0">
                <a:latin typeface="Arial" charset="0"/>
              </a:rPr>
              <a:t>p</a:t>
            </a:r>
            <a:r>
              <a:rPr lang="es-MX" sz="1600" b="1" dirty="0" smtClean="0">
                <a:latin typeface="Arial" charset="0"/>
              </a:rPr>
              <a:t>ublicitaria</a:t>
            </a:r>
            <a:r>
              <a:rPr lang="es-MX" sz="1600" b="1" dirty="0">
                <a:latin typeface="Arial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600" b="1" dirty="0" smtClean="0">
                <a:solidFill>
                  <a:schemeClr val="accent1"/>
                </a:solidFill>
                <a:latin typeface="Arial" charset="0"/>
              </a:rPr>
              <a:t>ALCANCE:</a:t>
            </a:r>
            <a:r>
              <a:rPr lang="es-MX" sz="1600" b="1" dirty="0" smtClean="0">
                <a:latin typeface="Arial" charset="0"/>
              </a:rPr>
              <a:t> </a:t>
            </a:r>
            <a:r>
              <a:rPr lang="es-MX" sz="1600" b="1" dirty="0">
                <a:latin typeface="Arial" charset="0"/>
              </a:rPr>
              <a:t>Cantidad de población alcanzada con un anuncio o </a:t>
            </a:r>
            <a:r>
              <a:rPr lang="es-MX" sz="1600" b="1" dirty="0" smtClean="0">
                <a:latin typeface="Arial" charset="0"/>
              </a:rPr>
              <a:t>campaña</a:t>
            </a:r>
            <a:r>
              <a:rPr lang="es-MX" sz="1600" b="1" dirty="0">
                <a:latin typeface="Arial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600" b="1" dirty="0" smtClean="0">
                <a:solidFill>
                  <a:schemeClr val="accent1"/>
                </a:solidFill>
                <a:latin typeface="Arial" charset="0"/>
              </a:rPr>
              <a:t>FRECUENCIA:</a:t>
            </a:r>
            <a:r>
              <a:rPr lang="es-MX" sz="1600" b="1" dirty="0" smtClean="0">
                <a:latin typeface="Arial" charset="0"/>
              </a:rPr>
              <a:t> Número </a:t>
            </a:r>
            <a:r>
              <a:rPr lang="es-MX" sz="1600" b="1" dirty="0">
                <a:latin typeface="Arial" charset="0"/>
              </a:rPr>
              <a:t>de impactos  por canal, programa, desplegado que logra el anuncio por </a:t>
            </a:r>
            <a:r>
              <a:rPr lang="es-MX" sz="1600" b="1" dirty="0" smtClean="0">
                <a:latin typeface="Arial" charset="0"/>
              </a:rPr>
              <a:t>día, </a:t>
            </a:r>
            <a:r>
              <a:rPr lang="es-MX" sz="1600" b="1" dirty="0">
                <a:latin typeface="Arial" charset="0"/>
              </a:rPr>
              <a:t>por semana, por mes, por campaña.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600" b="1" dirty="0" smtClean="0">
                <a:solidFill>
                  <a:schemeClr val="accent1"/>
                </a:solidFill>
                <a:latin typeface="Arial" charset="0"/>
              </a:rPr>
              <a:t>CONTINUIDAD:</a:t>
            </a:r>
            <a:r>
              <a:rPr lang="es-MX" sz="1600" b="1" dirty="0" smtClean="0">
                <a:latin typeface="Arial" charset="0"/>
              </a:rPr>
              <a:t> </a:t>
            </a:r>
            <a:r>
              <a:rPr lang="es-MX" sz="1600" b="1" dirty="0">
                <a:latin typeface="Arial" charset="0"/>
              </a:rPr>
              <a:t>Tiempo intencional de duración </a:t>
            </a:r>
            <a:r>
              <a:rPr lang="es-MX" sz="1600" b="1" dirty="0" smtClean="0">
                <a:latin typeface="Arial" charset="0"/>
              </a:rPr>
              <a:t>de </a:t>
            </a:r>
            <a:r>
              <a:rPr lang="es-MX" sz="1600" b="1" dirty="0">
                <a:latin typeface="Arial" charset="0"/>
              </a:rPr>
              <a:t>la </a:t>
            </a:r>
            <a:r>
              <a:rPr lang="es-MX" sz="1600" b="1" dirty="0" smtClean="0">
                <a:latin typeface="Arial" charset="0"/>
              </a:rPr>
              <a:t>campaña.</a:t>
            </a:r>
            <a:endParaRPr lang="es-MX" sz="1600" b="1" dirty="0"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88640"/>
            <a:ext cx="914400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838200" y="332656"/>
            <a:ext cx="755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Plan de Contratación de Medios</a:t>
            </a:r>
            <a:endParaRPr lang="es-MX" sz="3200" b="1" dirty="0"/>
          </a:p>
        </p:txBody>
      </p:sp>
      <p:pic>
        <p:nvPicPr>
          <p:cNvPr id="5122" name="Picture 2" descr="https://alejandrausj.files.wordpress.com/2012/03/nymfscre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3" b="14761"/>
          <a:stretch/>
        </p:blipFill>
        <p:spPr bwMode="auto">
          <a:xfrm>
            <a:off x="0" y="3760052"/>
            <a:ext cx="9144000" cy="30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5710035"/>
            <a:ext cx="8856984" cy="5992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41312" y="58366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CONTINUO (PERMANENTE)- </a:t>
            </a:r>
            <a:r>
              <a:rPr lang="es-MX" b="1" dirty="0" smtClean="0"/>
              <a:t>ESCALONADO  -INTERMITENTE   -TEMPORALIDAD  -</a:t>
            </a:r>
            <a:r>
              <a:rPr lang="es-MX" b="1" dirty="0"/>
              <a:t>ESTACIONAL</a:t>
            </a:r>
            <a:endParaRPr lang="es-ES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71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52400"/>
            <a:ext cx="8280920" cy="12112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51770" y="1808102"/>
            <a:ext cx="38393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SPOT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000" dirty="0" smtClean="0">
                <a:latin typeface="Arial" charset="0"/>
              </a:rPr>
              <a:t>Para  </a:t>
            </a:r>
            <a:r>
              <a:rPr lang="es-MX" sz="2000" dirty="0">
                <a:latin typeface="Arial" charset="0"/>
              </a:rPr>
              <a:t>TV – Radio       5 –10 –20 -30 </a:t>
            </a:r>
            <a:r>
              <a:rPr lang="es-MX" sz="2000" dirty="0" err="1">
                <a:latin typeface="Arial" charset="0"/>
              </a:rPr>
              <a:t>seg</a:t>
            </a:r>
            <a:r>
              <a:rPr lang="es-MX" sz="2000" dirty="0">
                <a:latin typeface="Arial" charset="0"/>
              </a:rPr>
              <a:t>./ 1 – 5 –10 minutos.</a:t>
            </a:r>
          </a:p>
          <a:p>
            <a:pPr>
              <a:spcBef>
                <a:spcPct val="50000"/>
              </a:spcBef>
              <a:defRPr/>
            </a:pPr>
            <a:endParaRPr lang="es-ES" sz="2000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33945" y="29636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CAMPAÑA PUBLICITARIA</a:t>
            </a:r>
            <a:endParaRPr lang="es-MX" sz="5400" b="1" dirty="0">
              <a:ln>
                <a:solidFill>
                  <a:srgbClr val="FFC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https://fashionpressed.files.wordpress.com/2011/05/im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07967"/>
            <a:ext cx="2513919" cy="341893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0" y="4005064"/>
            <a:ext cx="4248473" cy="2357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32040" y="1808976"/>
            <a:ext cx="4059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DESPLEGADO:</a:t>
            </a:r>
            <a:r>
              <a:rPr lang="es-MX" b="1" dirty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dirty="0">
                <a:latin typeface="Arial" charset="0"/>
              </a:rPr>
              <a:t>Prensa, revistas; plana, doble plana, media plana; ¼ de plana, roba-plana, cintillo, bolsa-</a:t>
            </a:r>
            <a:r>
              <a:rPr lang="es-MX" dirty="0" err="1">
                <a:latin typeface="Arial" charset="0"/>
              </a:rPr>
              <a:t>promo</a:t>
            </a:r>
            <a:r>
              <a:rPr lang="es-MX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s-MX" dirty="0">
                <a:latin typeface="Arial" charset="0"/>
              </a:rPr>
              <a:t> </a:t>
            </a:r>
            <a:endParaRPr lang="es-MX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One\Desktop\for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" y="-1"/>
            <a:ext cx="9119390" cy="3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525727" y="3668577"/>
            <a:ext cx="104029" cy="11629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07504" y="5055860"/>
            <a:ext cx="87129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>
                <a:solidFill>
                  <a:schemeClr val="accent1"/>
                </a:solidFill>
                <a:latin typeface="Arial" charset="0"/>
              </a:rPr>
              <a:t>DIMENSIÓN:</a:t>
            </a:r>
            <a:r>
              <a:rPr lang="es-MX" b="1" dirty="0">
                <a:latin typeface="Arial" charset="0"/>
              </a:rPr>
              <a:t> </a:t>
            </a:r>
            <a:r>
              <a:rPr lang="es-MX" b="1" dirty="0" smtClean="0">
                <a:latin typeface="Arial" charset="0"/>
              </a:rPr>
              <a:t>espectaculares, vallas, </a:t>
            </a:r>
            <a:r>
              <a:rPr lang="es-MX" b="1" dirty="0">
                <a:latin typeface="Arial" charset="0"/>
              </a:rPr>
              <a:t>m</a:t>
            </a:r>
            <a:r>
              <a:rPr lang="es-MX" b="1" dirty="0" smtClean="0">
                <a:latin typeface="Arial" charset="0"/>
              </a:rPr>
              <a:t>óvil jumbo</a:t>
            </a:r>
            <a:r>
              <a:rPr lang="es-MX" b="1" dirty="0">
                <a:latin typeface="Arial" charset="0"/>
              </a:rPr>
              <a:t>, t</a:t>
            </a:r>
            <a:r>
              <a:rPr lang="es-MX" b="1" dirty="0" smtClean="0">
                <a:latin typeface="Arial" charset="0"/>
              </a:rPr>
              <a:t>ridimensional, estándar.</a:t>
            </a:r>
            <a:endParaRPr lang="es-MX" b="1" dirty="0"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MX" b="1" dirty="0">
                <a:solidFill>
                  <a:schemeClr val="accent1"/>
                </a:solidFill>
                <a:latin typeface="Arial" charset="0"/>
              </a:rPr>
              <a:t>FORMATO:</a:t>
            </a:r>
            <a:r>
              <a:rPr lang="es-MX" b="1" dirty="0">
                <a:latin typeface="Arial" charset="0"/>
              </a:rPr>
              <a:t> </a:t>
            </a:r>
            <a:r>
              <a:rPr lang="es-MX" b="1" dirty="0" smtClean="0">
                <a:latin typeface="Arial" charset="0"/>
              </a:rPr>
              <a:t>correo directo, catálogos</a:t>
            </a:r>
            <a:r>
              <a:rPr lang="es-MX" b="1" dirty="0">
                <a:latin typeface="Arial" charset="0"/>
              </a:rPr>
              <a:t>,</a:t>
            </a:r>
            <a:r>
              <a:rPr lang="es-MX" b="1" dirty="0" smtClean="0">
                <a:latin typeface="Arial" charset="0"/>
              </a:rPr>
              <a:t> </a:t>
            </a:r>
            <a:r>
              <a:rPr lang="es-MX" b="1" dirty="0">
                <a:latin typeface="Arial" charset="0"/>
              </a:rPr>
              <a:t>t</a:t>
            </a:r>
            <a:r>
              <a:rPr lang="es-MX" b="1" dirty="0" smtClean="0">
                <a:latin typeface="Arial" charset="0"/>
              </a:rPr>
              <a:t>ríptico, </a:t>
            </a:r>
            <a:r>
              <a:rPr lang="es-MX" b="1" dirty="0">
                <a:latin typeface="Arial" charset="0"/>
              </a:rPr>
              <a:t>inserción, tabloide, cuaderno</a:t>
            </a:r>
            <a:r>
              <a:rPr lang="es-MX" dirty="0">
                <a:latin typeface="Arial" charset="0"/>
              </a:rPr>
              <a:t>.</a:t>
            </a:r>
          </a:p>
        </p:txBody>
      </p:sp>
      <p:pic>
        <p:nvPicPr>
          <p:cNvPr id="3" name="Picture 2" descr="http://radiopasillo.mx/wp-content/uploads/Sabrita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7" y="332656"/>
            <a:ext cx="4104456" cy="25814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farm3.static.flickr.com/2248/2234943098_5be1d41274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51" y="1580275"/>
            <a:ext cx="4533982" cy="226432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011733" y="2914075"/>
            <a:ext cx="104029" cy="11629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43808" y="6308724"/>
            <a:ext cx="3962400" cy="396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000" b="1" dirty="0">
                <a:latin typeface="Arial" charset="0"/>
              </a:rPr>
              <a:t>Hay que “Diseñar” el mensaje.</a:t>
            </a:r>
            <a:endParaRPr lang="es-ES" sz="2000" b="1" dirty="0"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963607" y="6308724"/>
            <a:ext cx="144016" cy="396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2548461" y="6290395"/>
            <a:ext cx="144016" cy="396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3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7" y="4234512"/>
            <a:ext cx="9144000" cy="26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rgbClr val="C00000"/>
                </a:solidFill>
              </a:rPr>
              <a:t>Promoción Inteligente</a:t>
            </a:r>
            <a:endParaRPr lang="es-MX" sz="48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1268760"/>
            <a:ext cx="8229600" cy="676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b="1" dirty="0" smtClean="0"/>
              <a:t>Dos elementos fundamentales aquí son:</a:t>
            </a:r>
            <a:endParaRPr lang="es-MX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3" y="21936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El Producto 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56176" y="212637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El Valor percibido de la </a:t>
            </a:r>
          </a:p>
          <a:p>
            <a:r>
              <a:rPr lang="es-MX" b="1" dirty="0"/>
              <a:t>p</a:t>
            </a:r>
            <a:r>
              <a:rPr lang="es-MX" b="1" dirty="0" smtClean="0"/>
              <a:t>romoción</a:t>
            </a:r>
          </a:p>
        </p:txBody>
      </p:sp>
      <p:sp>
        <p:nvSpPr>
          <p:cNvPr id="6" name="5 Flecha izquierda y derecha"/>
          <p:cNvSpPr/>
          <p:nvPr/>
        </p:nvSpPr>
        <p:spPr>
          <a:xfrm>
            <a:off x="3275855" y="1912981"/>
            <a:ext cx="2645149" cy="930588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465449" y="2188902"/>
            <a:ext cx="235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Conexión Cliente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69105" y="31316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Debe ser: </a:t>
            </a:r>
            <a:endParaRPr lang="es-MX" b="1" dirty="0"/>
          </a:p>
        </p:txBody>
      </p:sp>
      <p:sp>
        <p:nvSpPr>
          <p:cNvPr id="9" name="8 Rectángulo"/>
          <p:cNvSpPr/>
          <p:nvPr/>
        </p:nvSpPr>
        <p:spPr>
          <a:xfrm>
            <a:off x="1712850" y="3053654"/>
            <a:ext cx="2294562" cy="4634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230429" y="3501008"/>
            <a:ext cx="2187469" cy="4634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6516216" y="3974464"/>
            <a:ext cx="2448272" cy="4634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31316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 TIEMPO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80047" y="354804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 TIEMPO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30846" y="402150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ESFUERZO</a:t>
            </a:r>
            <a:r>
              <a:rPr lang="es-MX" b="1" dirty="0" smtClean="0"/>
              <a:t> </a:t>
            </a:r>
            <a:r>
              <a:rPr lang="es-MX" b="1" dirty="0" smtClean="0">
                <a:solidFill>
                  <a:schemeClr val="bg1"/>
                </a:solidFill>
              </a:rPr>
              <a:t>APROPIADO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pbs.twimg.com/media/CMvEDmlW8AIcc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91" y="4571715"/>
            <a:ext cx="3378497" cy="1689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1" y="4571715"/>
            <a:ext cx="5437226" cy="1949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269211" y="188640"/>
            <a:ext cx="8695277" cy="10081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1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892" y="34969"/>
            <a:ext cx="8784976" cy="845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868697"/>
            <a:ext cx="914400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3200" b="1" dirty="0" smtClean="0">
                <a:latin typeface="AR DESTINE" pitchFamily="2" charset="0"/>
              </a:rPr>
              <a:t>I</a:t>
            </a:r>
            <a:r>
              <a:rPr lang="es-MX" sz="3200" b="1" dirty="0" smtClean="0">
                <a:solidFill>
                  <a:srgbClr val="FF0000"/>
                </a:solidFill>
                <a:latin typeface="AR DESTINE" pitchFamily="2" charset="0"/>
              </a:rPr>
              <a:t>D</a:t>
            </a:r>
            <a:r>
              <a:rPr lang="es-MX" sz="3200" b="1" dirty="0" smtClean="0">
                <a:solidFill>
                  <a:srgbClr val="0070C0"/>
                </a:solidFill>
                <a:latin typeface="AR DESTINE" pitchFamily="2" charset="0"/>
              </a:rPr>
              <a:t>E</a:t>
            </a:r>
            <a:r>
              <a:rPr lang="es-MX" sz="3200" b="1" dirty="0" smtClean="0">
                <a:solidFill>
                  <a:srgbClr val="00B050"/>
                </a:solidFill>
                <a:latin typeface="AR DESTINE" pitchFamily="2" charset="0"/>
              </a:rPr>
              <a:t>A</a:t>
            </a:r>
            <a:r>
              <a:rPr lang="es-MX" dirty="0" smtClean="0">
                <a:solidFill>
                  <a:srgbClr val="00B050"/>
                </a:solidFill>
              </a:rPr>
              <a:t>: </a:t>
            </a:r>
            <a:r>
              <a:rPr lang="es-MX" sz="1800" dirty="0" smtClean="0"/>
              <a:t>Nace </a:t>
            </a:r>
            <a:r>
              <a:rPr lang="es-MX" sz="1800" dirty="0"/>
              <a:t>de la necesidad de informar al público acerca de algo o alguien.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CONCEPTO </a:t>
            </a:r>
            <a:r>
              <a:rPr lang="es-MX" dirty="0" smtClean="0"/>
              <a:t>: </a:t>
            </a:r>
            <a:r>
              <a:rPr lang="es-MX" sz="1800" dirty="0" smtClean="0"/>
              <a:t>Observar </a:t>
            </a:r>
            <a:r>
              <a:rPr lang="es-MX" sz="1800" dirty="0"/>
              <a:t>el entorno y transformar la idea en un mensaje que impacte, sea recordable o memorable</a:t>
            </a:r>
            <a:r>
              <a:rPr lang="es-MX" sz="1800" dirty="0" smtClean="0"/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b="1" dirty="0" smtClean="0">
                <a:solidFill>
                  <a:srgbClr val="002060"/>
                </a:solidFill>
                <a:latin typeface="Lucida Sans" pitchFamily="34" charset="0"/>
              </a:rPr>
              <a:t>CREATIVIDAD</a:t>
            </a:r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s-MX" sz="2400" b="1" dirty="0" smtClean="0">
                <a:solidFill>
                  <a:schemeClr val="accent5">
                    <a:lumMod val="50000"/>
                  </a:schemeClr>
                </a:solidFill>
              </a:rPr>
              <a:t>« Es la combinación de cosas que ya existen para crear una nueva»</a:t>
            </a:r>
            <a:endParaRPr lang="es-MX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MX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PRODUCCIÓN:</a:t>
            </a:r>
            <a:r>
              <a:rPr lang="es-MX" sz="1800" dirty="0" smtClean="0"/>
              <a:t> </a:t>
            </a:r>
            <a:r>
              <a:rPr lang="es-MX" dirty="0"/>
              <a:t>r</a:t>
            </a:r>
            <a:r>
              <a:rPr lang="es-MX" sz="1800" dirty="0" smtClean="0"/>
              <a:t>ealizar</a:t>
            </a:r>
            <a:r>
              <a:rPr lang="es-MX" sz="1800" dirty="0"/>
              <a:t>, aterrizar la idea</a:t>
            </a:r>
            <a:r>
              <a:rPr lang="es-MX" sz="180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s-MX" sz="1800" dirty="0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s-MX" sz="1600" b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s-MX" sz="1600" b="1" dirty="0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s-ES" sz="1800" b="1" dirty="0">
              <a:latin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68341" y="13456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Concepto Publicitario</a:t>
            </a:r>
            <a:endParaRPr lang="es-MX" sz="3600" b="1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pic>
        <p:nvPicPr>
          <p:cNvPr id="3075" name="Picture 3" descr="http://www.grandespymes.com.ar/wp-content/uploads/2015/08/creatividad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9" y="3573016"/>
            <a:ext cx="6110435" cy="30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xn--diseocreativo-lkb.com/wp-content/uploads/2014/02/consejos-para-fomentar-la-creativi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76" y="3573016"/>
            <a:ext cx="3055218" cy="30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4331" y="2636912"/>
            <a:ext cx="18002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3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979712" y="332656"/>
            <a:ext cx="5472608" cy="432048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 redondeado"/>
          <p:cNvSpPr/>
          <p:nvPr/>
        </p:nvSpPr>
        <p:spPr>
          <a:xfrm>
            <a:off x="1115616" y="1489374"/>
            <a:ext cx="7272808" cy="432048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 redondeado"/>
          <p:cNvSpPr/>
          <p:nvPr/>
        </p:nvSpPr>
        <p:spPr>
          <a:xfrm>
            <a:off x="0" y="2636912"/>
            <a:ext cx="9144000" cy="432048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333375"/>
            <a:ext cx="8640958" cy="57626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MX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NEGOCIACIÓN  Y  CONTRATACIÓN DE MEDIOS </a:t>
            </a:r>
            <a:r>
              <a:rPr lang="es-MX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MX" sz="1800" dirty="0" smtClean="0">
                <a:latin typeface="Arial" charset="0"/>
              </a:rPr>
              <a:t>Elegir el Medio de Comunicación mas conveniente de</a:t>
            </a:r>
            <a:r>
              <a:rPr lang="es-MX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MX" sz="1800" dirty="0" smtClean="0">
                <a:latin typeface="Arial" charset="0"/>
              </a:rPr>
              <a:t>las ventajas del mismo.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MX" sz="1800" dirty="0" smtClean="0">
                <a:latin typeface="Arial" charset="0"/>
              </a:rPr>
              <a:t>.</a:t>
            </a:r>
            <a:endParaRPr lang="es-MX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MX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LANZAMIENTO Y MONITOREO DEL MENSAJE </a:t>
            </a:r>
            <a:endParaRPr lang="es-MX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MX" sz="1800" dirty="0" smtClean="0">
                <a:latin typeface="Arial" charset="0"/>
              </a:rPr>
              <a:t>Elección de horarios, páginas, entorno, días, temporalidad  y control de la transmisión  del mensaje.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MX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EVALUAR RESULTADOS</a:t>
            </a:r>
            <a:r>
              <a:rPr lang="es-MX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endParaRPr lang="es-MX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MX" sz="1800" dirty="0" smtClean="0">
                <a:latin typeface="Arial" charset="0"/>
              </a:rPr>
              <a:t>Ventas, Llamadas, visitas, encuestas, respuesta.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MX" sz="1800" dirty="0" smtClean="0">
                <a:latin typeface="Arial" charset="0"/>
              </a:rPr>
              <a:t>       Costo X millar, costo X Punto Rating.</a:t>
            </a:r>
            <a:endParaRPr lang="es-MX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2050" name="Picture 2" descr="http://2.bp.blogspot.com/-AtAU9r1RA1o/VEG_zWCdYnI/AAAAAAAAAQM/hDPtYo4k5Lo/s1600/rad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4" y="3671962"/>
            <a:ext cx="3114092" cy="311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mran.com/xyper_images/t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01" y="3834084"/>
            <a:ext cx="3983094" cy="29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6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procesocre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88640"/>
            <a:ext cx="8568952" cy="63367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043608" y="620688"/>
            <a:ext cx="7560840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410" name="Picture 2" descr="https://c1.staticflickr.com/3/2146/2048207259_06af4c93bb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2828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79712" y="557994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Elaborado por: T.C.C. Hugo Eduardo Armas Méndez</a:t>
            </a:r>
          </a:p>
        </p:txBody>
      </p:sp>
    </p:spTree>
    <p:extLst>
      <p:ext uri="{BB962C8B-B14F-4D97-AF65-F5344CB8AC3E}">
        <p14:creationId xmlns:p14="http://schemas.microsoft.com/office/powerpoint/2010/main" val="19905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b="6003"/>
          <a:stretch/>
        </p:blipFill>
        <p:spPr bwMode="auto">
          <a:xfrm>
            <a:off x="0" y="4341431"/>
            <a:ext cx="4571999" cy="251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56" y="2954693"/>
            <a:ext cx="8229600" cy="1194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200" dirty="0" smtClean="0">
                <a:latin typeface="Arial" pitchFamily="34" charset="0"/>
              </a:rPr>
              <a:t>Por muy bien que estén desarrollados los </a:t>
            </a:r>
            <a:r>
              <a:rPr lang="es-MX" sz="2200" b="1" dirty="0" smtClean="0">
                <a:latin typeface="Arial" pitchFamily="34" charset="0"/>
              </a:rPr>
              <a:t>Productos</a:t>
            </a:r>
            <a:r>
              <a:rPr lang="es-MX" sz="2200" dirty="0" smtClean="0">
                <a:latin typeface="Arial" pitchFamily="34" charset="0"/>
              </a:rPr>
              <a:t>, se les fije un buen </a:t>
            </a:r>
            <a:r>
              <a:rPr lang="es-MX" sz="2200" b="1" dirty="0" smtClean="0">
                <a:latin typeface="Arial" pitchFamily="34" charset="0"/>
              </a:rPr>
              <a:t>Precio</a:t>
            </a:r>
            <a:r>
              <a:rPr lang="es-MX" sz="2200" dirty="0" smtClean="0">
                <a:latin typeface="Arial" pitchFamily="34" charset="0"/>
              </a:rPr>
              <a:t> y tengan una excelente </a:t>
            </a:r>
            <a:r>
              <a:rPr lang="es-MX" sz="2200" b="1" dirty="0" smtClean="0">
                <a:latin typeface="Arial" pitchFamily="34" charset="0"/>
              </a:rPr>
              <a:t>Distribución</a:t>
            </a:r>
            <a:r>
              <a:rPr lang="es-MX" sz="2200" dirty="0" smtClean="0">
                <a:latin typeface="Arial" pitchFamily="34" charset="0"/>
              </a:rPr>
              <a:t>, pocos sobrevivirán en el mercado sin una </a:t>
            </a:r>
            <a:r>
              <a:rPr lang="es-MX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PROMOCIÓN EFECTIVA.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00" y="279642"/>
            <a:ext cx="3024336" cy="2598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png.clipart.me/graphics/thumbs/148/golden-dollar-sign-cmyk-vector_148953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875">
            <a:off x="3699362" y="741239"/>
            <a:ext cx="1507529" cy="16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krispykreme.mx/images/donas/large/kk_donas_rellena_crema_blanc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174">
            <a:off x="12873" y="517667"/>
            <a:ext cx="3435393" cy="25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"/>
          <a:stretch/>
        </p:blipFill>
        <p:spPr bwMode="auto">
          <a:xfrm>
            <a:off x="2949708" y="4341431"/>
            <a:ext cx="6194292" cy="2474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4221087"/>
            <a:ext cx="9144000" cy="120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7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5"/>
          <a:stretch/>
        </p:blipFill>
        <p:spPr bwMode="auto">
          <a:xfrm>
            <a:off x="107504" y="2498723"/>
            <a:ext cx="9036496" cy="80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260648"/>
            <a:ext cx="9144000" cy="3275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0" y="588184"/>
            <a:ext cx="9144000" cy="1765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5085" y="202641"/>
            <a:ext cx="8964488" cy="2002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Promoción</a:t>
            </a:r>
          </a:p>
          <a:p>
            <a:pPr marL="0" indent="0" algn="ctr">
              <a:buNone/>
            </a:pPr>
            <a:r>
              <a:rPr lang="es-MX" sz="2000" dirty="0" smtClean="0">
                <a:latin typeface="Arial Rounded MT Bold" pitchFamily="34" charset="0"/>
              </a:rPr>
              <a:t>Es la mercadotecnia que informa, persuade y recuerda a los consumidores potenciales acerca de un producto o servicio, con objeto de influir en su opinión o generar una respuesta. </a:t>
            </a:r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2564904"/>
            <a:ext cx="20162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aiandra GD" pitchFamily="34" charset="0"/>
              </a:rPr>
              <a:t>Objetivo Globales</a:t>
            </a:r>
          </a:p>
          <a:p>
            <a:pPr algn="ctr"/>
            <a:r>
              <a:rPr lang="es-MX" b="1" dirty="0" smtClean="0">
                <a:latin typeface="Maiandra GD" pitchFamily="34" charset="0"/>
              </a:rPr>
              <a:t>De Marketing</a:t>
            </a:r>
            <a:endParaRPr lang="es-MX" b="1" dirty="0">
              <a:latin typeface="Maiandra G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94128" y="2564904"/>
            <a:ext cx="20162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aiandra GD" pitchFamily="34" charset="0"/>
              </a:rPr>
              <a:t>Marketing</a:t>
            </a:r>
          </a:p>
          <a:p>
            <a:pPr algn="ctr"/>
            <a:r>
              <a:rPr lang="es-MX" b="1" dirty="0" smtClean="0">
                <a:latin typeface="Maiandra GD" pitchFamily="34" charset="0"/>
              </a:rPr>
              <a:t>MIX</a:t>
            </a:r>
            <a:endParaRPr lang="es-MX" b="1" dirty="0">
              <a:latin typeface="Maiandra G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92080" y="2564904"/>
            <a:ext cx="16561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aiandra GD" pitchFamily="34" charset="0"/>
              </a:rPr>
              <a:t>Mezcla de</a:t>
            </a:r>
          </a:p>
          <a:p>
            <a:pPr algn="ctr"/>
            <a:r>
              <a:rPr lang="es-MX" b="1" dirty="0" smtClean="0">
                <a:latin typeface="Maiandra GD" pitchFamily="34" charset="0"/>
              </a:rPr>
              <a:t>Promoción</a:t>
            </a:r>
            <a:endParaRPr lang="es-MX" b="1" dirty="0">
              <a:latin typeface="Maiandra G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24328" y="2703403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aiandra GD" pitchFamily="34" charset="0"/>
              </a:rPr>
              <a:t>Target</a:t>
            </a:r>
            <a:endParaRPr lang="es-MX" b="1" dirty="0">
              <a:latin typeface="Maiandra G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59832" y="3861048"/>
            <a:ext cx="1512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Producto</a:t>
            </a: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Precio</a:t>
            </a: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Plaza</a:t>
            </a: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chemeClr val="tx2">
                    <a:lumMod val="50000"/>
                  </a:schemeClr>
                </a:solidFill>
              </a:rPr>
              <a:t>Promoción</a:t>
            </a:r>
            <a:endParaRPr lang="es-MX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10991" y="3501008"/>
            <a:ext cx="24183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chemeClr val="tx2">
                    <a:lumMod val="50000"/>
                  </a:schemeClr>
                </a:solidFill>
              </a:rPr>
              <a:t>Publicidad</a:t>
            </a: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Venta Personal</a:t>
            </a: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Promoción de Venta</a:t>
            </a: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Relaciones Publicas</a:t>
            </a: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Marketing Directo</a:t>
            </a:r>
            <a:endParaRPr lang="es-MX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124582" y="6237312"/>
            <a:ext cx="40838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 smtClean="0"/>
              <a:t>Estrategia de Promoción (Plan)</a:t>
            </a:r>
            <a:endParaRPr lang="es-MX" sz="2400" b="1" dirty="0"/>
          </a:p>
        </p:txBody>
      </p:sp>
      <p:sp>
        <p:nvSpPr>
          <p:cNvPr id="11" name="10 Triángulo isósceles"/>
          <p:cNvSpPr/>
          <p:nvPr/>
        </p:nvSpPr>
        <p:spPr>
          <a:xfrm flipV="1">
            <a:off x="5960769" y="3303847"/>
            <a:ext cx="318806" cy="341177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Triángulo isósceles"/>
          <p:cNvSpPr/>
          <p:nvPr/>
        </p:nvSpPr>
        <p:spPr>
          <a:xfrm flipV="1">
            <a:off x="3642837" y="3397773"/>
            <a:ext cx="318806" cy="341177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Triángulo isósceles"/>
          <p:cNvSpPr/>
          <p:nvPr/>
        </p:nvSpPr>
        <p:spPr>
          <a:xfrm flipV="1">
            <a:off x="6027547" y="5804311"/>
            <a:ext cx="318806" cy="341177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heurón"/>
          <p:cNvSpPr/>
          <p:nvPr/>
        </p:nvSpPr>
        <p:spPr>
          <a:xfrm>
            <a:off x="2483768" y="2795736"/>
            <a:ext cx="216024" cy="184666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17 Cheurón"/>
          <p:cNvSpPr/>
          <p:nvPr/>
        </p:nvSpPr>
        <p:spPr>
          <a:xfrm>
            <a:off x="7113329" y="2795736"/>
            <a:ext cx="216024" cy="184666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9" name="18 Cheurón"/>
          <p:cNvSpPr/>
          <p:nvPr/>
        </p:nvSpPr>
        <p:spPr>
          <a:xfrm>
            <a:off x="4910991" y="2795736"/>
            <a:ext cx="216024" cy="184666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96" y="1945592"/>
            <a:ext cx="447104" cy="54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4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728917"/>
              </p:ext>
            </p:extLst>
          </p:nvPr>
        </p:nvGraphicFramePr>
        <p:xfrm>
          <a:off x="0" y="1988840"/>
          <a:ext cx="9144000" cy="27542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0"/>
              </a:tblGrid>
              <a:tr h="529208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Fuentes</a:t>
                      </a:r>
                      <a:r>
                        <a:rPr lang="es-MX" sz="2400" baseline="0" dirty="0" smtClean="0"/>
                        <a:t> de Ventaja Competitiva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baseline="0" dirty="0" smtClean="0"/>
                        <a:t>Alta Calidad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Precios Justos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Mejores</a:t>
                      </a:r>
                      <a:r>
                        <a:rPr lang="es-MX" b="1" baseline="0" dirty="0" smtClean="0"/>
                        <a:t> Costos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Ubicación Geográfica Excelente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Mejor Rendimiento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Entrega Veloz</a:t>
                      </a:r>
                      <a:endParaRPr lang="es-MX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67544" y="17671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VENTAJA DIFERENCIA </a:t>
            </a:r>
            <a:endParaRPr lang="es-MX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716016" y="176713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VENTAJA </a:t>
            </a:r>
            <a:r>
              <a:rPr lang="es-MX" sz="2800" b="1" dirty="0" smtClean="0"/>
              <a:t>COMPETITIVA</a:t>
            </a:r>
            <a:endParaRPr lang="es-MX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95936" y="-115675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s-MX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36670" y="87679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dirty="0" smtClean="0"/>
              <a:t>Uno o más aspectos únicos de una organización que provoca que los consumidores meta se inclinen por dicha organización por encima de los competidores.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855914" y="5284677"/>
            <a:ext cx="628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</a:rPr>
              <a:t>¡</a:t>
            </a:r>
            <a:r>
              <a:rPr lang="es-MX" sz="2400" b="1" dirty="0" smtClean="0">
                <a:solidFill>
                  <a:srgbClr val="C00000"/>
                </a:solidFill>
              </a:rPr>
              <a:t>Que tengo YO que </a:t>
            </a:r>
            <a:r>
              <a:rPr lang="es-MX" sz="2400" b="1" u="sng" dirty="0">
                <a:solidFill>
                  <a:srgbClr val="C00000"/>
                </a:solidFill>
              </a:rPr>
              <a:t>n</a:t>
            </a:r>
            <a:r>
              <a:rPr lang="es-MX" sz="2400" b="1" u="sng" dirty="0" smtClean="0">
                <a:solidFill>
                  <a:srgbClr val="C00000"/>
                </a:solidFill>
              </a:rPr>
              <a:t>o</a:t>
            </a:r>
            <a:r>
              <a:rPr lang="es-MX" sz="2400" b="1" dirty="0" smtClean="0">
                <a:solidFill>
                  <a:srgbClr val="C00000"/>
                </a:solidFill>
              </a:rPr>
              <a:t> tiene mi COMPETENCIA</a:t>
            </a:r>
            <a:r>
              <a:rPr lang="es-MX" sz="2400" b="1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6148" name="Picture 4" descr="https://lh3.ggpht.com/MwtJ8ZDCA_W4RdDzYW5OxtmrcLtyfv660Ul7-9PkLmUVoIHx7RD7uUQomg6TO_F9T3H9=h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2" y="4402714"/>
            <a:ext cx="2472209" cy="24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dondear rectángulo de esquina diagonal"/>
          <p:cNvSpPr/>
          <p:nvPr/>
        </p:nvSpPr>
        <p:spPr>
          <a:xfrm>
            <a:off x="179512" y="176713"/>
            <a:ext cx="8726110" cy="584775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1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b="6003"/>
          <a:stretch/>
        </p:blipFill>
        <p:spPr bwMode="auto">
          <a:xfrm>
            <a:off x="0" y="1659653"/>
            <a:ext cx="9144000" cy="519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paseoaltozano.com/wp-content/uploads/2015/07/ET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 b="6880"/>
          <a:stretch/>
        </p:blipFill>
        <p:spPr bwMode="auto">
          <a:xfrm>
            <a:off x="3333259" y="301907"/>
            <a:ext cx="5655130" cy="233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ooc.es/wp-content/uploads/2013/04/Alma_N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4810" r="3135" b="11208"/>
          <a:stretch/>
        </p:blipFill>
        <p:spPr bwMode="auto">
          <a:xfrm>
            <a:off x="4205157" y="3196824"/>
            <a:ext cx="4783231" cy="275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ibaritissimo.com/wp-content/uploads/2008/05/rolex_oyster_perpetual_sea_dwell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3" y="1664380"/>
            <a:ext cx="4745759" cy="21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upload.wikimedia.org/wikipedia/commons/thumb/d/d5/Louis_Vuitton_Logo.svg/840px-Louis_Vuitto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08874"/>
            <a:ext cx="2325209" cy="283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551500" cy="25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916415"/>
            <a:ext cx="6758220" cy="95193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DARLING" pitchFamily="2" charset="0"/>
              </a:rPr>
              <a:t>PUBLICIDAD</a:t>
            </a:r>
            <a:endParaRPr lang="es-MX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DARLING" pitchFamily="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5"/>
          <a:stretch/>
        </p:blipFill>
        <p:spPr bwMode="auto">
          <a:xfrm>
            <a:off x="-33747" y="5652654"/>
            <a:ext cx="9144000" cy="12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288032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s-MX" sz="5100" b="1" i="1" dirty="0" smtClean="0"/>
              <a:t>«La </a:t>
            </a:r>
            <a:r>
              <a:rPr lang="es-MX" sz="5100" b="1" i="1" dirty="0"/>
              <a:t>publicidad es un esfuerzo pagado, trasmitido por medios masivos de información con objeto de </a:t>
            </a:r>
            <a:r>
              <a:rPr lang="es-MX" sz="5100" b="1" i="1" dirty="0" smtClean="0"/>
              <a:t>persuadir</a:t>
            </a:r>
            <a:r>
              <a:rPr lang="es-MX" b="1" i="1" dirty="0" smtClean="0"/>
              <a:t>»</a:t>
            </a:r>
          </a:p>
          <a:p>
            <a:pPr marL="0" indent="0">
              <a:spcBef>
                <a:spcPct val="50000"/>
              </a:spcBef>
              <a:buNone/>
            </a:pPr>
            <a:endParaRPr lang="es-MX" sz="1300" i="1" dirty="0" smtClean="0"/>
          </a:p>
          <a:p>
            <a:pPr marL="0" indent="0" algn="ctr">
              <a:spcBef>
                <a:spcPct val="50000"/>
              </a:spcBef>
              <a:buNone/>
            </a:pPr>
            <a:r>
              <a:rPr lang="es-MX" sz="3000" b="1" dirty="0" smtClean="0"/>
              <a:t>Es para VENDER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s-MX" sz="3000" b="1" dirty="0" smtClean="0"/>
              <a:t>Informa y recuerda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s-MX" sz="3000" b="1" dirty="0" smtClean="0"/>
              <a:t>Te posiciona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s-MX" sz="3000" b="1" dirty="0" smtClean="0"/>
              <a:t>Te da Estatus y Credibilidad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s-MX" sz="3000" b="1" dirty="0" smtClean="0"/>
              <a:t>Es </a:t>
            </a:r>
            <a:r>
              <a:rPr lang="es-MX" sz="3000" b="1" dirty="0" err="1" smtClean="0"/>
              <a:t>Aspiracional</a:t>
            </a:r>
            <a:endParaRPr lang="es-MX" sz="3000" b="1" dirty="0" smtClean="0"/>
          </a:p>
          <a:p>
            <a:pPr marL="0" indent="0" algn="ctr">
              <a:spcBef>
                <a:spcPct val="50000"/>
              </a:spcBef>
              <a:buNone/>
            </a:pPr>
            <a:r>
              <a:rPr lang="es-MX" sz="3000" b="1" dirty="0" smtClean="0"/>
              <a:t>Es “parar el dedito entre la competencia”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s-MX" sz="3000" b="1" dirty="0" smtClean="0"/>
              <a:t>Es Invertir en que te conozcan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56048" y="6036097"/>
            <a:ext cx="662473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</a:rPr>
              <a:t> </a:t>
            </a:r>
            <a:r>
              <a:rPr lang="es-MX" sz="2800" b="1" dirty="0"/>
              <a:t>I</a:t>
            </a:r>
            <a:r>
              <a:rPr lang="es-MX" sz="2800" b="1" dirty="0" smtClean="0"/>
              <a:t>nversión = +- 2.5 a 3% del total $ VENTAS</a:t>
            </a:r>
            <a:endParaRPr lang="es-MX" sz="2800" b="1" dirty="0"/>
          </a:p>
        </p:txBody>
      </p:sp>
      <p:sp>
        <p:nvSpPr>
          <p:cNvPr id="6" name="5 Triángulo rectángulo"/>
          <p:cNvSpPr/>
          <p:nvPr/>
        </p:nvSpPr>
        <p:spPr>
          <a:xfrm rot="10800000">
            <a:off x="8018720" y="0"/>
            <a:ext cx="1115616" cy="1700808"/>
          </a:xfrm>
          <a:prstGeom prst="rt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97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afm.com.co/sites/default/files/imagecache/600xy/imagenes/redbulltedaalas_1412942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4581128"/>
            <a:ext cx="3104891" cy="2069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riángulo rectángulo"/>
          <p:cNvSpPr/>
          <p:nvPr/>
        </p:nvSpPr>
        <p:spPr>
          <a:xfrm>
            <a:off x="0" y="5179818"/>
            <a:ext cx="1115616" cy="1700808"/>
          </a:xfrm>
          <a:prstGeom prst="rt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7808" y="689383"/>
            <a:ext cx="8229600" cy="1659498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La publicidad afecta la vida diaria de los consumidores, pues influye en sus actitudes, creencias y compras.</a:t>
            </a:r>
          </a:p>
          <a:p>
            <a:endParaRPr lang="es-MX" dirty="0"/>
          </a:p>
        </p:txBody>
      </p:sp>
      <p:sp>
        <p:nvSpPr>
          <p:cNvPr id="4" name="3 Triángulo rectángulo"/>
          <p:cNvSpPr/>
          <p:nvPr/>
        </p:nvSpPr>
        <p:spPr>
          <a:xfrm rot="10800000">
            <a:off x="8018720" y="0"/>
            <a:ext cx="1115616" cy="1700808"/>
          </a:xfrm>
          <a:prstGeom prst="rt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-9664" y="17008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itchFamily="34" charset="0"/>
              </a:rPr>
              <a:t>Ejemplos: COCA COLA: Siente el Sabor , REDBULL Te da alas,  JOHNNIE WALKER: Disfrutar el camino te lleva más lejos, BMW: Te gusta conducir, y muchos más.</a:t>
            </a:r>
            <a:endParaRPr lang="es-ES" sz="1200" b="1" dirty="0">
              <a:latin typeface="Arial" pitchFamily="34" charset="0"/>
            </a:endParaRPr>
          </a:p>
          <a:p>
            <a:endParaRPr lang="es-MX" sz="1200" dirty="0"/>
          </a:p>
        </p:txBody>
      </p:sp>
      <p:pic>
        <p:nvPicPr>
          <p:cNvPr id="9220" name="Picture 4" descr="http://www.weloveadvertising.es/wp-content/uploads/2016/01/12605311_10208687373844935_908097041547950875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7862"/>
            <a:ext cx="3600400" cy="202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nuevecinconueve.com/959/images/noticias/2015/Octubre/JW_95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16018" r="2735" b="18198"/>
          <a:stretch/>
        </p:blipFill>
        <p:spPr bwMode="auto">
          <a:xfrm>
            <a:off x="4463988" y="2697862"/>
            <a:ext cx="4239658" cy="166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139951" y="2697862"/>
            <a:ext cx="45719" cy="1667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7740352" y="4576758"/>
            <a:ext cx="45719" cy="20742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3779912" y="4983813"/>
            <a:ext cx="45719" cy="1667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 flipV="1">
            <a:off x="0" y="4983812"/>
            <a:ext cx="3825631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 flipH="1" flipV="1">
            <a:off x="7763211" y="4572827"/>
            <a:ext cx="940435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 flipV="1">
            <a:off x="155429" y="2271942"/>
            <a:ext cx="8665043" cy="46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224" name="Picture 8" descr="http://estaticos.motor.elpais.com/wp-content/uploads/2016/04/13110326/te_gusta_conduci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8" t="7736" r="10589" b="27231"/>
          <a:stretch/>
        </p:blipFill>
        <p:spPr bwMode="auto">
          <a:xfrm>
            <a:off x="1259632" y="5226179"/>
            <a:ext cx="2230423" cy="14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1337</Words>
  <Application>Microsoft Office PowerPoint</Application>
  <PresentationFormat>Presentación en pantalla (4:3)</PresentationFormat>
  <Paragraphs>186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Promoción Efectiva</vt:lpstr>
      <vt:lpstr>Promoción Efectiva</vt:lpstr>
      <vt:lpstr>Promoción Inteligente</vt:lpstr>
      <vt:lpstr>Presentación de PowerPoint</vt:lpstr>
      <vt:lpstr>Presentación de PowerPoint</vt:lpstr>
      <vt:lpstr>Presentación de PowerPoint</vt:lpstr>
      <vt:lpstr>Presentación de PowerPoint</vt:lpstr>
      <vt:lpstr>PUBLICIDAD</vt:lpstr>
      <vt:lpstr>Presentación de PowerPoint</vt:lpstr>
      <vt:lpstr>Presentación de PowerPoint</vt:lpstr>
      <vt:lpstr>Presentación de PowerPoint</vt:lpstr>
      <vt:lpstr>TIPOS DE PUBLICIDAD (TENDENCIAS)</vt:lpstr>
      <vt:lpstr>Presentación de PowerPoint</vt:lpstr>
      <vt:lpstr>PERSUASIVA</vt:lpstr>
      <vt:lpstr>PROPAGANDA (Institucional)</vt:lpstr>
      <vt:lpstr>Presentación de PowerPoint</vt:lpstr>
      <vt:lpstr>Presentación de PowerPoint</vt:lpstr>
      <vt:lpstr>Presentación de PowerPoint</vt:lpstr>
      <vt:lpstr>PERFILES PSICOGRÁFICOS  (de consumo)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PROMOCION EFECTIVA</dc:title>
  <dc:creator>One</dc:creator>
  <cp:lastModifiedBy>Ruth Dayra</cp:lastModifiedBy>
  <cp:revision>95</cp:revision>
  <dcterms:created xsi:type="dcterms:W3CDTF">2016-05-26T04:23:31Z</dcterms:created>
  <dcterms:modified xsi:type="dcterms:W3CDTF">2016-09-21T17:37:11Z</dcterms:modified>
</cp:coreProperties>
</file>