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comments/comment2.xml" ContentType="application/vnd.openxmlformats-officedocument.presentationml.comment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UDE" initials="U" lastIdx="9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422" autoAdjust="0"/>
    <p:restoredTop sz="94660"/>
  </p:normalViewPr>
  <p:slideViewPr>
    <p:cSldViewPr>
      <p:cViewPr>
        <p:scale>
          <a:sx n="110" d="100"/>
          <a:sy n="110" d="100"/>
        </p:scale>
        <p:origin x="-900" y="6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19T14:37:24.562" idx="2">
    <p:pos x="3903" y="86"/>
    <p:text>se le agrega "á" a la "a"
</p:text>
  </p:cm>
</p:cmLst>
</file>

<file path=ppt/comments/comment2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0" dt="2016-09-19T15:26:19.973" idx="6">
    <p:pos x="2123" y="2897"/>
    <p:text>se le quita el punto</p:tex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FE79-C7C7-4722-8E18-C0FDAFB3D801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82C0-8B46-4E2C-A7FA-F29B3E6634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23960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FE79-C7C7-4722-8E18-C0FDAFB3D801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82C0-8B46-4E2C-A7FA-F29B3E6634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2232069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FE79-C7C7-4722-8E18-C0FDAFB3D801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82C0-8B46-4E2C-A7FA-F29B3E6634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39274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FE79-C7C7-4722-8E18-C0FDAFB3D801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82C0-8B46-4E2C-A7FA-F29B3E6634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847678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FE79-C7C7-4722-8E18-C0FDAFB3D801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82C0-8B46-4E2C-A7FA-F29B3E6634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376771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FE79-C7C7-4722-8E18-C0FDAFB3D801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82C0-8B46-4E2C-A7FA-F29B3E6634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64568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FE79-C7C7-4722-8E18-C0FDAFB3D801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82C0-8B46-4E2C-A7FA-F29B3E6634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79935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FE79-C7C7-4722-8E18-C0FDAFB3D801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82C0-8B46-4E2C-A7FA-F29B3E6634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51946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FE79-C7C7-4722-8E18-C0FDAFB3D801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82C0-8B46-4E2C-A7FA-F29B3E6634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67639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FE79-C7C7-4722-8E18-C0FDAFB3D801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82C0-8B46-4E2C-A7FA-F29B3E6634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9634603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C1FE79-C7C7-4722-8E18-C0FDAFB3D801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D182C0-8B46-4E2C-A7FA-F29B3E6634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2060514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tint val="40000"/>
                <a:satMod val="350000"/>
              </a:schemeClr>
            </a:gs>
            <a:gs pos="40000">
              <a:schemeClr val="bg2">
                <a:tint val="45000"/>
                <a:shade val="99000"/>
                <a:satMod val="350000"/>
              </a:schemeClr>
            </a:gs>
            <a:gs pos="100000">
              <a:schemeClr val="bg1">
                <a:lumMod val="75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MX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MX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C1FE79-C7C7-4722-8E18-C0FDAFB3D801}" type="datetimeFigureOut">
              <a:rPr lang="es-MX" smtClean="0"/>
              <a:t>21/09/2016</a:t>
            </a:fld>
            <a:endParaRPr lang="es-MX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D182C0-8B46-4E2C-A7FA-F29B3E663415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24713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comments" Target="../comments/commen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omments" Target="../comments/comment2.xml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1916832"/>
          </a:xfrm>
        </p:spPr>
        <p:txBody>
          <a:bodyPr>
            <a:normAutofit fontScale="90000"/>
          </a:bodyPr>
          <a:lstStyle/>
          <a:p>
            <a:pPr>
              <a:lnSpc>
                <a:spcPct val="150000"/>
              </a:lnSpc>
            </a:pPr>
            <a:r>
              <a:rPr lang="es-MX" dirty="0" err="1" smtClean="0">
                <a:solidFill>
                  <a:schemeClr val="accent2">
                    <a:lumMod val="75000"/>
                  </a:schemeClr>
                </a:solidFill>
                <a:latin typeface="Lucida Calligraphy" pitchFamily="66" charset="0"/>
              </a:rPr>
              <a:t>Publiminal</a:t>
            </a:r>
            <a:r>
              <a:rPr lang="es-MX" dirty="0" smtClean="0"/>
              <a:t/>
            </a:r>
            <a:br>
              <a:rPr lang="es-MX" dirty="0" smtClean="0"/>
            </a:br>
            <a:r>
              <a:rPr lang="es-MX" sz="2700" dirty="0" smtClean="0">
                <a:latin typeface="Broadway" pitchFamily="82" charset="0"/>
              </a:rPr>
              <a:t>Imaginación →Ideas → </a:t>
            </a:r>
            <a:r>
              <a:rPr lang="es-MX" sz="2700" dirty="0" smtClean="0">
                <a:latin typeface="Broadway" pitchFamily="82" charset="0"/>
              </a:rPr>
              <a:t>Realización</a:t>
            </a:r>
            <a:r>
              <a:rPr lang="es-MX" sz="2700" dirty="0">
                <a:latin typeface="Broadway" pitchFamily="82" charset="0"/>
              </a:rPr>
              <a:t/>
            </a:r>
            <a:br>
              <a:rPr lang="es-MX" sz="2700" dirty="0">
                <a:latin typeface="Broadway" pitchFamily="82" charset="0"/>
              </a:rPr>
            </a:br>
            <a:r>
              <a:rPr lang="es-MX" sz="1300" dirty="0" smtClean="0">
                <a:latin typeface="Century Gothic" panose="020B0502020202020204" pitchFamily="34" charset="0"/>
              </a:rPr>
              <a:t>Elaborado por: T.C.C. Hugo Eduardo Armas Méndez</a:t>
            </a:r>
            <a:endParaRPr lang="es-MX" sz="1300" dirty="0">
              <a:latin typeface="Century Gothic" panose="020B0502020202020204" pitchFamily="34" charset="0"/>
            </a:endParaRPr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79512" y="188640"/>
            <a:ext cx="6912768" cy="6669360"/>
          </a:xfrm>
        </p:spPr>
        <p:txBody>
          <a:bodyPr>
            <a:normAutofit/>
          </a:bodyPr>
          <a:lstStyle/>
          <a:p>
            <a:endParaRPr lang="es-MX" sz="2400" dirty="0" smtClean="0">
              <a:solidFill>
                <a:schemeClr val="tx1"/>
              </a:solidFill>
            </a:endParaRPr>
          </a:p>
          <a:p>
            <a:endParaRPr lang="es-MX" sz="2400" dirty="0">
              <a:solidFill>
                <a:schemeClr val="tx1"/>
              </a:solidFill>
            </a:endParaRPr>
          </a:p>
          <a:p>
            <a:endParaRPr lang="es-MX" sz="2400" dirty="0" smtClean="0">
              <a:solidFill>
                <a:schemeClr val="tx1"/>
              </a:solidFill>
            </a:endParaRPr>
          </a:p>
          <a:p>
            <a:endParaRPr lang="es-MX" sz="2400" dirty="0">
              <a:solidFill>
                <a:schemeClr val="tx1"/>
              </a:solidFill>
            </a:endParaRPr>
          </a:p>
          <a:p>
            <a:endParaRPr lang="es-MX" sz="2400" dirty="0">
              <a:solidFill>
                <a:schemeClr val="tx1"/>
              </a:solidFill>
            </a:endParaRPr>
          </a:p>
          <a:p>
            <a:pPr algn="r"/>
            <a:r>
              <a:rPr lang="es-MX" b="1" dirty="0">
                <a:solidFill>
                  <a:schemeClr val="tx1"/>
                </a:solidFill>
                <a:latin typeface="French Script MT" pitchFamily="66" charset="0"/>
              </a:rPr>
              <a:t>¡</a:t>
            </a:r>
            <a:r>
              <a:rPr lang="es-MX" b="1" dirty="0" smtClean="0">
                <a:solidFill>
                  <a:schemeClr val="tx1"/>
                </a:solidFill>
                <a:latin typeface="French Script MT" pitchFamily="66" charset="0"/>
              </a:rPr>
              <a:t>Vender o no vender… esa es la cuestión!</a:t>
            </a:r>
          </a:p>
          <a:p>
            <a:pPr algn="r"/>
            <a:endParaRPr lang="es-MX" sz="2400" dirty="0" smtClean="0">
              <a:solidFill>
                <a:schemeClr val="tx1"/>
              </a:solidFill>
            </a:endParaRPr>
          </a:p>
          <a:p>
            <a:pPr algn="l"/>
            <a:r>
              <a:rPr lang="es-MX" sz="2400" dirty="0" smtClean="0">
                <a:solidFill>
                  <a:schemeClr val="tx1"/>
                </a:solidFill>
                <a:latin typeface="Century Gothic" pitchFamily="34" charset="0"/>
              </a:rPr>
              <a:t>La publicidad es: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Century Gothic" pitchFamily="34" charset="0"/>
              </a:rPr>
              <a:t>el </a:t>
            </a:r>
            <a:r>
              <a:rPr lang="es-MX" sz="1800" dirty="0">
                <a:solidFill>
                  <a:schemeClr val="tx1"/>
                </a:solidFill>
                <a:latin typeface="Century Gothic" pitchFamily="34" charset="0"/>
              </a:rPr>
              <a:t>arte de la </a:t>
            </a:r>
            <a:r>
              <a:rPr lang="es-MX" sz="1800" b="1" dirty="0">
                <a:solidFill>
                  <a:schemeClr val="tx1"/>
                </a:solidFill>
                <a:latin typeface="Century Gothic" pitchFamily="34" charset="0"/>
              </a:rPr>
              <a:t>persuasión</a:t>
            </a:r>
            <a:r>
              <a:rPr lang="es-MX" sz="1800" dirty="0">
                <a:solidFill>
                  <a:schemeClr val="tx1"/>
                </a:solidFill>
                <a:latin typeface="Century Gothic" pitchFamily="34" charset="0"/>
              </a:rPr>
              <a:t>.</a:t>
            </a:r>
            <a:endParaRPr lang="es-MX" sz="1600" dirty="0">
              <a:solidFill>
                <a:schemeClr val="tx1"/>
              </a:solidFill>
              <a:latin typeface="Century Gothic" pitchFamily="34" charset="0"/>
            </a:endParaRP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Century Gothic" pitchFamily="34" charset="0"/>
              </a:rPr>
              <a:t>El mundo alrededor de las </a:t>
            </a:r>
            <a:r>
              <a:rPr lang="es-MX" sz="1800" b="1" dirty="0" smtClean="0">
                <a:solidFill>
                  <a:schemeClr val="tx1"/>
                </a:solidFill>
                <a:latin typeface="Century Gothic" pitchFamily="34" charset="0"/>
              </a:rPr>
              <a:t>marcas</a:t>
            </a:r>
            <a:r>
              <a:rPr lang="es-MX" sz="1800" dirty="0" smtClean="0">
                <a:solidFill>
                  <a:schemeClr val="tx1"/>
                </a:solidFill>
                <a:latin typeface="Century Gothic" pitchFamily="34" charset="0"/>
              </a:rPr>
              <a:t>.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Century Gothic" pitchFamily="34" charset="0"/>
              </a:rPr>
              <a:t>Te </a:t>
            </a:r>
            <a:r>
              <a:rPr lang="es-MX" sz="1800" b="1" dirty="0" smtClean="0">
                <a:solidFill>
                  <a:schemeClr val="tx1"/>
                </a:solidFill>
                <a:latin typeface="Century Gothic" pitchFamily="34" charset="0"/>
              </a:rPr>
              <a:t>posiciona</a:t>
            </a:r>
            <a:r>
              <a:rPr lang="es-MX" sz="1800" dirty="0" smtClean="0">
                <a:solidFill>
                  <a:schemeClr val="tx1"/>
                </a:solidFill>
                <a:latin typeface="Century Gothic" pitchFamily="34" charset="0"/>
              </a:rPr>
              <a:t>, te da un lugar entre la </a:t>
            </a:r>
          </a:p>
          <a:p>
            <a:pPr algn="l">
              <a:buClr>
                <a:schemeClr val="accent2">
                  <a:lumMod val="75000"/>
                </a:schemeClr>
              </a:buClr>
            </a:pPr>
            <a:r>
              <a:rPr lang="es-MX" sz="1800" dirty="0">
                <a:solidFill>
                  <a:schemeClr val="tx1"/>
                </a:solidFill>
                <a:latin typeface="Century Gothic" pitchFamily="34" charset="0"/>
              </a:rPr>
              <a:t> </a:t>
            </a:r>
            <a:r>
              <a:rPr lang="es-MX" sz="1800" dirty="0" smtClean="0">
                <a:solidFill>
                  <a:schemeClr val="tx1"/>
                </a:solidFill>
                <a:latin typeface="Century Gothic" pitchFamily="34" charset="0"/>
              </a:rPr>
              <a:t>    competencia.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Century Gothic" pitchFamily="34" charset="0"/>
              </a:rPr>
              <a:t>Te da </a:t>
            </a:r>
            <a:r>
              <a:rPr lang="es-MX" sz="1800" b="1" dirty="0" smtClean="0">
                <a:solidFill>
                  <a:schemeClr val="tx1"/>
                </a:solidFill>
                <a:latin typeface="Century Gothic" pitchFamily="34" charset="0"/>
              </a:rPr>
              <a:t>estatus</a:t>
            </a:r>
            <a:r>
              <a:rPr lang="es-MX" sz="1800" dirty="0" smtClean="0">
                <a:solidFill>
                  <a:schemeClr val="tx1"/>
                </a:solidFill>
                <a:latin typeface="Century Gothic" pitchFamily="34" charset="0"/>
              </a:rPr>
              <a:t> y </a:t>
            </a:r>
            <a:r>
              <a:rPr lang="es-MX" sz="1800" b="1" dirty="0" smtClean="0">
                <a:solidFill>
                  <a:schemeClr val="tx1"/>
                </a:solidFill>
                <a:latin typeface="Century Gothic" pitchFamily="34" charset="0"/>
              </a:rPr>
              <a:t>credibilidad</a:t>
            </a:r>
            <a:r>
              <a:rPr lang="es-MX" sz="1800" dirty="0" smtClean="0">
                <a:solidFill>
                  <a:schemeClr val="tx1"/>
                </a:solidFill>
                <a:latin typeface="Century Gothic" pitchFamily="34" charset="0"/>
              </a:rPr>
              <a:t> (dejas de ser del montón).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Century Gothic" pitchFamily="34" charset="0"/>
              </a:rPr>
              <a:t>Es para </a:t>
            </a:r>
            <a:r>
              <a:rPr lang="es-MX" sz="1800" b="1" dirty="0" smtClean="0">
                <a:solidFill>
                  <a:schemeClr val="tx1"/>
                </a:solidFill>
                <a:latin typeface="Century Gothic" pitchFamily="34" charset="0"/>
              </a:rPr>
              <a:t>vender</a:t>
            </a:r>
            <a:r>
              <a:rPr lang="es-MX" sz="1800" dirty="0" smtClean="0">
                <a:solidFill>
                  <a:schemeClr val="tx1"/>
                </a:solidFill>
                <a:latin typeface="Century Gothic" pitchFamily="34" charset="0"/>
              </a:rPr>
              <a:t> cualquier producto, servicio o imagen.</a:t>
            </a:r>
          </a:p>
          <a:p>
            <a:pPr marL="342900" indent="-342900" algn="l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1800" dirty="0" smtClean="0">
                <a:solidFill>
                  <a:schemeClr val="tx1"/>
                </a:solidFill>
                <a:latin typeface="Century Gothic" pitchFamily="34" charset="0"/>
              </a:rPr>
              <a:t>Es </a:t>
            </a:r>
            <a:r>
              <a:rPr lang="es-MX" sz="1800" b="1" dirty="0" err="1" smtClean="0">
                <a:solidFill>
                  <a:schemeClr val="tx1"/>
                </a:solidFill>
                <a:latin typeface="Century Gothic" pitchFamily="34" charset="0"/>
              </a:rPr>
              <a:t>aspiracional</a:t>
            </a:r>
            <a:r>
              <a:rPr lang="es-MX" sz="1800" dirty="0" smtClean="0">
                <a:solidFill>
                  <a:schemeClr val="tx1"/>
                </a:solidFill>
                <a:latin typeface="Century Gothic" pitchFamily="34" charset="0"/>
              </a:rPr>
              <a:t>, pues busca el éxito y el dinero.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56789"/>
            <a:ext cx="1138436" cy="1138436"/>
          </a:xfrm>
          <a:prstGeom prst="rect">
            <a:avLst/>
          </a:prstGeom>
        </p:spPr>
      </p:pic>
      <p:pic>
        <p:nvPicPr>
          <p:cNvPr id="6" name="5 Imagen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778" b="100000" l="1778" r="96444">
                        <a14:foregroundMark x1="52889" y1="63111" x2="52889" y2="63111"/>
                        <a14:foregroundMark x1="48444" y1="80000" x2="48444" y2="80000"/>
                        <a14:foregroundMark x1="48444" y1="84000" x2="48444" y2="84000"/>
                        <a14:foregroundMark x1="48444" y1="88444" x2="48444" y2="88444"/>
                        <a14:foregroundMark x1="49333" y1="91111" x2="49333" y2="9111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2159" y="2996952"/>
            <a:ext cx="3131841" cy="3131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2749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/>
          <a:lstStyle/>
          <a:p>
            <a:pPr marL="0" indent="0" algn="ctr">
              <a:buNone/>
            </a:pPr>
            <a:endParaRPr lang="es-MX" dirty="0"/>
          </a:p>
          <a:p>
            <a:pPr marL="0" indent="0" algn="ctr">
              <a:buNone/>
            </a:pPr>
            <a:r>
              <a:rPr lang="es-MX" dirty="0" smtClean="0">
                <a:latin typeface="Lucida Calligraphy" pitchFamily="66" charset="0"/>
              </a:rPr>
              <a:t>Hay mucho por ver, conocer, </a:t>
            </a:r>
          </a:p>
          <a:p>
            <a:pPr marL="0" indent="0" algn="ctr">
              <a:buNone/>
            </a:pPr>
            <a:r>
              <a:rPr lang="es-MX" dirty="0" smtClean="0">
                <a:latin typeface="Lucida Calligraphy" pitchFamily="66" charset="0"/>
              </a:rPr>
              <a:t>aprender y conquistar.</a:t>
            </a:r>
          </a:p>
          <a:p>
            <a:pPr marL="0" indent="0" algn="ctr">
              <a:buNone/>
            </a:pPr>
            <a:endParaRPr lang="es-MX" dirty="0">
              <a:latin typeface="Lucida Calligraphy" pitchFamily="66" charset="0"/>
            </a:endParaRPr>
          </a:p>
          <a:p>
            <a:pPr marL="0" indent="0" algn="ctr">
              <a:buNone/>
            </a:pPr>
            <a:r>
              <a:rPr lang="es-MX" dirty="0" smtClean="0">
                <a:latin typeface="Lucida Calligraphy" pitchFamily="66" charset="0"/>
              </a:rPr>
              <a:t>La vida te exige originalidad,</a:t>
            </a:r>
          </a:p>
          <a:p>
            <a:pPr marL="0" indent="0" algn="ctr">
              <a:buNone/>
            </a:pPr>
            <a:r>
              <a:rPr lang="es-MX" dirty="0" smtClean="0">
                <a:latin typeface="Lucida Calligraphy" pitchFamily="66" charset="0"/>
              </a:rPr>
              <a:t>tu no eres una copia mal hecha </a:t>
            </a:r>
          </a:p>
          <a:p>
            <a:pPr marL="0" indent="0" algn="ctr">
              <a:buNone/>
            </a:pPr>
            <a:r>
              <a:rPr lang="es-MX" dirty="0" smtClean="0">
                <a:latin typeface="Lucida Calligraphy" pitchFamily="66" charset="0"/>
              </a:rPr>
              <a:t>de la naturaleza.</a:t>
            </a:r>
          </a:p>
          <a:p>
            <a:pPr marL="0" indent="0" algn="r">
              <a:buNone/>
            </a:pPr>
            <a:endParaRPr lang="es-MX" dirty="0"/>
          </a:p>
          <a:p>
            <a:pPr marL="0" indent="0" algn="r">
              <a:buNone/>
            </a:pPr>
            <a:r>
              <a:rPr lang="es-MX" sz="2000" dirty="0" smtClean="0">
                <a:latin typeface="Century Gothic" pitchFamily="34" charset="0"/>
              </a:rPr>
              <a:t>- Hugo Eduardo Armas Méndez -</a:t>
            </a:r>
            <a:endParaRPr lang="es-MX" sz="20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215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MX" dirty="0" smtClean="0">
                <a:solidFill>
                  <a:srgbClr val="C00000"/>
                </a:solidFill>
                <a:latin typeface="Lucida Calligraphy" pitchFamily="66" charset="0"/>
              </a:rPr>
              <a:t>La Mercadotecnia</a:t>
            </a:r>
            <a:endParaRPr lang="es-MX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7544" y="1340769"/>
            <a:ext cx="8208912" cy="2160239"/>
          </a:xfrm>
        </p:spPr>
        <p:txBody>
          <a:bodyPr>
            <a:normAutofit/>
          </a:bodyPr>
          <a:lstStyle/>
          <a:p>
            <a:pPr algn="ctr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2400" dirty="0" smtClean="0">
                <a:latin typeface="Century Gothic" pitchFamily="34" charset="0"/>
              </a:rPr>
              <a:t>Vista desde las ventas (Si el cliente no está con nosotros, está en algún otro lado y hay que ir por él).</a:t>
            </a:r>
          </a:p>
          <a:p>
            <a:pPr algn="ctr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2400" dirty="0" smtClean="0">
                <a:latin typeface="Century Gothic" pitchFamily="34" charset="0"/>
              </a:rPr>
              <a:t>Se aplica en todo y siempre.</a:t>
            </a:r>
          </a:p>
          <a:p>
            <a:pPr algn="ctr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2400" dirty="0" smtClean="0">
                <a:latin typeface="Century Gothic" pitchFamily="34" charset="0"/>
              </a:rPr>
              <a:t>Es investigar </a:t>
            </a:r>
            <a:r>
              <a:rPr lang="es-MX" sz="2400" dirty="0">
                <a:latin typeface="Century Gothic" pitchFamily="34" charset="0"/>
              </a:rPr>
              <a:t>¿</a:t>
            </a:r>
            <a:r>
              <a:rPr lang="es-MX" sz="2400" dirty="0" smtClean="0">
                <a:latin typeface="Century Gothic" pitchFamily="34" charset="0"/>
              </a:rPr>
              <a:t>qué mas hago por mi cliente?</a:t>
            </a:r>
            <a:endParaRPr lang="es-MX" sz="2400" dirty="0"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501008"/>
            <a:ext cx="9144000" cy="3371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8223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>
                <a:solidFill>
                  <a:srgbClr val="C00000"/>
                </a:solidFill>
                <a:latin typeface="Lucida Calligraphy" pitchFamily="66" charset="0"/>
              </a:rPr>
              <a:t>Tendencias de la publicidad</a:t>
            </a:r>
            <a:endParaRPr lang="es-MX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dirty="0" smtClean="0">
                <a:latin typeface="Century Gothic" pitchFamily="34" charset="0"/>
              </a:rPr>
              <a:t>Tipos de publicidad para impactar.</a:t>
            </a:r>
          </a:p>
          <a:p>
            <a:pPr algn="ctr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dirty="0" smtClean="0">
                <a:latin typeface="Century Gothic" pitchFamily="34" charset="0"/>
              </a:rPr>
              <a:t>Cómo funciona.</a:t>
            </a: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271121"/>
            <a:ext cx="4245555" cy="2996212"/>
          </a:xfrm>
          <a:prstGeom prst="rect">
            <a:avLst/>
          </a:prstGeom>
        </p:spPr>
      </p:pic>
      <p:pic>
        <p:nvPicPr>
          <p:cNvPr id="5" name="4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063654"/>
            <a:ext cx="3411147" cy="3411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125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C00000"/>
                </a:solidFill>
                <a:latin typeface="Lucida Calligraphy" pitchFamily="66" charset="0"/>
              </a:rPr>
              <a:t>Perfiles </a:t>
            </a:r>
            <a:r>
              <a:rPr lang="es-MX" dirty="0" err="1" smtClean="0">
                <a:solidFill>
                  <a:srgbClr val="C00000"/>
                </a:solidFill>
                <a:latin typeface="Lucida Calligraphy" pitchFamily="66" charset="0"/>
              </a:rPr>
              <a:t>Psicográficos</a:t>
            </a:r>
            <a:r>
              <a:rPr lang="es-MX" dirty="0" smtClean="0">
                <a:solidFill>
                  <a:srgbClr val="C00000"/>
                </a:solidFill>
                <a:latin typeface="Lucida Calligraphy" pitchFamily="66" charset="0"/>
              </a:rPr>
              <a:t>.</a:t>
            </a:r>
            <a:endParaRPr lang="es-MX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2800" dirty="0" smtClean="0">
                <a:latin typeface="Century Gothic" pitchFamily="34" charset="0"/>
              </a:rPr>
              <a:t>Cómo trabaja el cerebro a la hora de consumir.</a:t>
            </a:r>
          </a:p>
          <a:p>
            <a:pPr algn="ctr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2800" dirty="0" smtClean="0">
                <a:latin typeface="Century Gothic" pitchFamily="34" charset="0"/>
              </a:rPr>
              <a:t>Hábitos de consumo.</a:t>
            </a:r>
            <a:endParaRPr lang="es-MX" sz="2800" dirty="0"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3667" y1="81871" x2="23667" y2="81871"/>
                        <a14:foregroundMark x1="41333" y1="82456" x2="41333" y2="82456"/>
                        <a14:foregroundMark x1="64667" y1="83626" x2="64667" y2="83626"/>
                        <a14:foregroundMark x1="75333" y1="81287" x2="75333" y2="81287"/>
                        <a14:foregroundMark x1="74000" y1="77778" x2="74000" y2="77778"/>
                        <a14:foregroundMark x1="75333" y1="93567" x2="75333" y2="93567"/>
                        <a14:foregroundMark x1="77000" y1="24561" x2="77000" y2="24561"/>
                        <a14:foregroundMark x1="91667" y1="25146" x2="91667" y2="25146"/>
                        <a14:foregroundMark x1="92000" y1="16959" x2="92000" y2="16959"/>
                        <a14:foregroundMark x1="66000" y1="94737" x2="66000" y2="94737"/>
                        <a14:foregroundMark x1="86667" y1="30994" x2="86667" y2="30994"/>
                        <a14:foregroundMark x1="85000" y1="30994" x2="85000" y2="30994"/>
                        <a14:foregroundMark x1="80667" y1="40936" x2="80667" y2="40936"/>
                        <a14:foregroundMark x1="69667" y1="38012" x2="69667" y2="38012"/>
                        <a14:foregroundMark x1="86333" y1="7602" x2="86333" y2="7602"/>
                        <a14:foregroundMark x1="83333" y1="6433" x2="83333" y2="643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589" y="3496280"/>
            <a:ext cx="6113780" cy="3361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0797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C00000"/>
                </a:solidFill>
                <a:latin typeface="Lucida Calligraphy" pitchFamily="66" charset="0"/>
              </a:rPr>
              <a:t>Imagen</a:t>
            </a:r>
            <a:endParaRPr lang="es-MX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663294" y="2204864"/>
            <a:ext cx="4023506" cy="3921299"/>
          </a:xfrm>
        </p:spPr>
        <p:txBody>
          <a:bodyPr/>
          <a:lstStyle/>
          <a:p>
            <a:pPr algn="ctr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dirty="0" smtClean="0">
                <a:latin typeface="Century Gothic" pitchFamily="34" charset="0"/>
              </a:rPr>
              <a:t>Ser o no ser.</a:t>
            </a:r>
          </a:p>
          <a:p>
            <a:pPr algn="ctr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dirty="0" smtClean="0">
                <a:latin typeface="Century Gothic" pitchFamily="34" charset="0"/>
              </a:rPr>
              <a:t>El nivel de la empresa en que trabajas lo representas </a:t>
            </a:r>
            <a:r>
              <a:rPr lang="es-MX" u="sng" dirty="0" smtClean="0">
                <a:latin typeface="Century Gothic" pitchFamily="34" charset="0"/>
              </a:rPr>
              <a:t>TÚ.</a:t>
            </a:r>
          </a:p>
          <a:p>
            <a:pPr algn="ctr"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dirty="0">
                <a:latin typeface="Century Gothic" pitchFamily="34" charset="0"/>
              </a:rPr>
              <a:t>¡</a:t>
            </a:r>
            <a:r>
              <a:rPr lang="es-MX" dirty="0" smtClean="0">
                <a:latin typeface="Century Gothic" pitchFamily="34" charset="0"/>
              </a:rPr>
              <a:t>Oriéntate al éxito!</a:t>
            </a:r>
            <a:endParaRPr lang="es-MX" dirty="0"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53" y="2204864"/>
            <a:ext cx="4474309" cy="35257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3189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C00000"/>
                </a:solidFill>
                <a:latin typeface="Lucida Calligraphy" pitchFamily="66" charset="0"/>
              </a:rPr>
              <a:t>Ventas</a:t>
            </a:r>
            <a:endParaRPr lang="es-MX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23528" y="1340768"/>
            <a:ext cx="5328592" cy="540059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1900" dirty="0" smtClean="0">
                <a:latin typeface="Century Gothic" pitchFamily="34" charset="0"/>
              </a:rPr>
              <a:t>Tiempo que no dedicas a vender, lo dedicas a comprar.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1900" dirty="0" smtClean="0">
                <a:latin typeface="Century Gothic" pitchFamily="34" charset="0"/>
              </a:rPr>
              <a:t>El cliente invierte en publicidad y quiere ver retornos de inversión, confía en ti.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1900" dirty="0" smtClean="0">
                <a:latin typeface="Century Gothic" pitchFamily="34" charset="0"/>
              </a:rPr>
              <a:t>Tu eres el asesor, sabes más.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1900" dirty="0" smtClean="0">
                <a:latin typeface="Century Gothic" pitchFamily="34" charset="0"/>
              </a:rPr>
              <a:t>Consulta: la mejor educación es observar</a:t>
            </a:r>
            <a:r>
              <a:rPr lang="es-MX" sz="1900" b="1" dirty="0" smtClean="0">
                <a:latin typeface="Century Gothic" pitchFamily="34" charset="0"/>
              </a:rPr>
              <a:t>,</a:t>
            </a:r>
            <a:r>
              <a:rPr lang="es-MX" sz="1900" dirty="0" smtClean="0">
                <a:latin typeface="Century Gothic" pitchFamily="34" charset="0"/>
              </a:rPr>
              <a:t> ver trabajar a los que saben (abogados, doctores, psicólogos).</a:t>
            </a:r>
          </a:p>
          <a:p>
            <a:pPr>
              <a:lnSpc>
                <a:spcPct val="150000"/>
              </a:lnSpc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1900" dirty="0" smtClean="0">
                <a:latin typeface="Century Gothic" pitchFamily="34" charset="0"/>
              </a:rPr>
              <a:t>Cuando se trata de dinero, todos somos de la misma religión.</a:t>
            </a:r>
            <a:endParaRPr lang="es-MX" sz="1900" dirty="0">
              <a:latin typeface="Century Gothic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1494260"/>
            <a:ext cx="4002045" cy="4753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681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MX" dirty="0" smtClean="0"/>
              <a:t/>
            </a:r>
            <a:br>
              <a:rPr lang="es-MX" dirty="0" smtClean="0"/>
            </a:br>
            <a:r>
              <a:rPr lang="es-MX" sz="4900" dirty="0" err="1" smtClean="0">
                <a:solidFill>
                  <a:srgbClr val="C00000"/>
                </a:solidFill>
                <a:latin typeface="Lucida Calligraphy" pitchFamily="66" charset="0"/>
              </a:rPr>
              <a:t>Tips</a:t>
            </a:r>
            <a:endParaRPr lang="es-MX" sz="4900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72816"/>
            <a:ext cx="5554960" cy="4353347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2400" dirty="0" smtClean="0">
                <a:latin typeface="Century Gothic" pitchFamily="34" charset="0"/>
              </a:rPr>
              <a:t>Eres un profesional actualizado y preparado.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2400" dirty="0" smtClean="0">
                <a:latin typeface="Century Gothic" pitchFamily="34" charset="0"/>
              </a:rPr>
              <a:t>Inspiras confianza, resuelves situaciones.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2400" dirty="0" smtClean="0">
                <a:latin typeface="Century Gothic" pitchFamily="34" charset="0"/>
              </a:rPr>
              <a:t>Eres diferente.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2400" dirty="0" smtClean="0">
                <a:latin typeface="Century Gothic" pitchFamily="34" charset="0"/>
              </a:rPr>
              <a:t>Conoces el mercado de las  ̏emociones ̋.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2400" dirty="0" err="1" smtClean="0">
                <a:latin typeface="Century Gothic" pitchFamily="34" charset="0"/>
              </a:rPr>
              <a:t>Neuromarketing</a:t>
            </a:r>
            <a:endParaRPr lang="es-MX" sz="2400" dirty="0" smtClean="0">
              <a:latin typeface="Century Gothic" pitchFamily="34" charset="0"/>
            </a:endParaRPr>
          </a:p>
          <a:p>
            <a:pPr marL="0" indent="0">
              <a:buClr>
                <a:schemeClr val="accent2">
                  <a:lumMod val="75000"/>
                </a:schemeClr>
              </a:buClr>
              <a:buNone/>
            </a:pPr>
            <a:r>
              <a:rPr lang="es-MX" sz="2400" dirty="0" smtClean="0">
                <a:latin typeface="Century Gothic" pitchFamily="34" charset="0"/>
              </a:rPr>
              <a:t>   (la evolución del mercado).</a:t>
            </a:r>
            <a:endParaRPr lang="es-MX" sz="2400" dirty="0"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2276872"/>
            <a:ext cx="3590925" cy="4305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19004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es-MX" dirty="0" smtClean="0">
                <a:solidFill>
                  <a:srgbClr val="C00000"/>
                </a:solidFill>
                <a:latin typeface="Lucida Calligraphy" pitchFamily="66" charset="0"/>
              </a:rPr>
              <a:t>Los Medios</a:t>
            </a:r>
            <a:endParaRPr lang="es-MX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3861048"/>
            <a:ext cx="8229600" cy="2265114"/>
          </a:xfrm>
        </p:spPr>
        <p:txBody>
          <a:bodyPr>
            <a:norm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2600" dirty="0" smtClean="0">
                <a:latin typeface="Century Gothic" pitchFamily="34" charset="0"/>
              </a:rPr>
              <a:t>Ninguno es mejor, se complementan y empatan una campaña publicitaria.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2600" dirty="0" smtClean="0">
                <a:latin typeface="Century Gothic" pitchFamily="34" charset="0"/>
              </a:rPr>
              <a:t>Tienen ventajas y desventajas →  ̏estrategia˝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2600" dirty="0" smtClean="0">
                <a:latin typeface="Century Gothic" pitchFamily="34" charset="0"/>
              </a:rPr>
              <a:t>Rating → El secreto de la campaña exitosa.</a:t>
            </a:r>
            <a:endParaRPr lang="es-MX" sz="2600" dirty="0"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1127321"/>
            <a:ext cx="4856489" cy="25710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38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 dirty="0" smtClean="0">
                <a:solidFill>
                  <a:srgbClr val="C00000"/>
                </a:solidFill>
                <a:latin typeface="Lucida Calligraphy" pitchFamily="66" charset="0"/>
              </a:rPr>
              <a:t>La Creatividad</a:t>
            </a:r>
            <a:endParaRPr lang="es-MX" dirty="0">
              <a:solidFill>
                <a:srgbClr val="C00000"/>
              </a:solidFill>
              <a:latin typeface="Lucida Calligraphy" pitchFamily="66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00807"/>
          </a:xfrm>
        </p:spPr>
        <p:txBody>
          <a:bodyPr numCol="2">
            <a:noAutofit/>
          </a:bodyPr>
          <a:lstStyle/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2200" dirty="0" smtClean="0">
                <a:latin typeface="Century Gothic" pitchFamily="34" charset="0"/>
              </a:rPr>
              <a:t>Crea tu </a:t>
            </a:r>
            <a:r>
              <a:rPr lang="es-MX" sz="2200" i="1" dirty="0" err="1" smtClean="0">
                <a:latin typeface="Century Gothic" pitchFamily="34" charset="0"/>
              </a:rPr>
              <a:t>feeling</a:t>
            </a:r>
            <a:r>
              <a:rPr lang="es-MX" sz="2200" dirty="0" smtClean="0">
                <a:latin typeface="Century Gothic" pitchFamily="34" charset="0"/>
              </a:rPr>
              <a:t> (estilo).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2200" dirty="0" smtClean="0">
                <a:latin typeface="Century Gothic" pitchFamily="34" charset="0"/>
              </a:rPr>
              <a:t>Todos somos capaces.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2200" dirty="0" smtClean="0">
                <a:latin typeface="Century Gothic" pitchFamily="34" charset="0"/>
              </a:rPr>
              <a:t>Conocerla te cambia la vida, ves un mundo diferente.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2200" dirty="0" smtClean="0">
                <a:latin typeface="Century Gothic" pitchFamily="34" charset="0"/>
              </a:rPr>
              <a:t>La gente ve, el creativo observa.</a:t>
            </a: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Ø"/>
            </a:pPr>
            <a:r>
              <a:rPr lang="es-MX" sz="2200" dirty="0" smtClean="0">
                <a:latin typeface="Century Gothic" pitchFamily="34" charset="0"/>
              </a:rPr>
              <a:t>Haz propuestas inteligentes.</a:t>
            </a:r>
            <a:endParaRPr lang="es-MX" sz="2200" dirty="0">
              <a:latin typeface="Century Gothic" pitchFamily="34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92727" y1="88525" x2="92727" y2="8852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195639"/>
            <a:ext cx="5580112" cy="3689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793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434</TotalTime>
  <Words>375</Words>
  <Application>Microsoft Office PowerPoint</Application>
  <PresentationFormat>Presentación en pantalla (4:3)</PresentationFormat>
  <Paragraphs>62</Paragraphs>
  <Slides>10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1" baseType="lpstr">
      <vt:lpstr>Tema de Office</vt:lpstr>
      <vt:lpstr>Publiminal Imaginación →Ideas → Realización Elaborado por: T.C.C. Hugo Eduardo Armas Méndez</vt:lpstr>
      <vt:lpstr>La Mercadotecnia</vt:lpstr>
      <vt:lpstr>Tendencias de la publicidad</vt:lpstr>
      <vt:lpstr>Perfiles Psicográficos.</vt:lpstr>
      <vt:lpstr>Imagen</vt:lpstr>
      <vt:lpstr>Ventas</vt:lpstr>
      <vt:lpstr> Tips</vt:lpstr>
      <vt:lpstr>Los Medios</vt:lpstr>
      <vt:lpstr>La Creatividad</vt:lpstr>
      <vt:lpstr>Presentación de PowerPoint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Publiminal.</dc:title>
  <dc:creator>Hidrogo Sam Marlene</dc:creator>
  <cp:lastModifiedBy>Ruth Dayra</cp:lastModifiedBy>
  <cp:revision>33</cp:revision>
  <dcterms:created xsi:type="dcterms:W3CDTF">2016-08-10T14:41:50Z</dcterms:created>
  <dcterms:modified xsi:type="dcterms:W3CDTF">2016-09-21T18:48:52Z</dcterms:modified>
</cp:coreProperties>
</file>