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Elipse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5997" y="2188698"/>
            <a:ext cx="9875520" cy="1472184"/>
          </a:xfrm>
        </p:spPr>
        <p:txBody>
          <a:bodyPr>
            <a:normAutofit/>
          </a:bodyPr>
          <a:lstStyle/>
          <a:p>
            <a:r>
              <a:rPr lang="es-MX" sz="8800" dirty="0" smtClean="0"/>
              <a:t> El </a:t>
            </a:r>
            <a:r>
              <a:rPr lang="es-MX" sz="8800" dirty="0" smtClean="0"/>
              <a:t>t</a:t>
            </a:r>
            <a:r>
              <a:rPr lang="es-MX" sz="8800" dirty="0" smtClean="0"/>
              <a:t>exto </a:t>
            </a:r>
            <a:r>
              <a:rPr lang="es-MX" sz="8800" dirty="0" smtClean="0"/>
              <a:t>p</a:t>
            </a:r>
            <a:r>
              <a:rPr lang="es-MX" sz="8800" dirty="0" smtClean="0"/>
              <a:t>ublicitario</a:t>
            </a:r>
            <a:endParaRPr lang="es-MX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7528" y="3994175"/>
            <a:ext cx="9875520" cy="745991"/>
          </a:xfrm>
        </p:spPr>
        <p:txBody>
          <a:bodyPr>
            <a:normAutofit/>
          </a:bodyPr>
          <a:lstStyle/>
          <a:p>
            <a:pPr algn="ctr"/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Composición 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elementos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 audiovisuales para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</a:rPr>
              <a:t>adio y televisión</a:t>
            </a:r>
            <a:endParaRPr lang="es-MX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ángulo 19"/>
          <p:cNvSpPr/>
          <p:nvPr/>
        </p:nvSpPr>
        <p:spPr>
          <a:xfrm>
            <a:off x="3114834" y="6389978"/>
            <a:ext cx="64514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Elaborado por: </a:t>
            </a:r>
            <a:r>
              <a:rPr lang="es-E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T.C.C</a:t>
            </a:r>
            <a:r>
              <a:rPr lang="es-E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s-E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Hugo Eduardo Armas Méndez</a:t>
            </a:r>
            <a:endParaRPr lang="es-E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522" y="2232100"/>
            <a:ext cx="10058400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/>
              <a:t>   Concepto rector</a:t>
            </a:r>
            <a:r>
              <a:rPr lang="es-MX" sz="2800" b="1" dirty="0" smtClean="0"/>
              <a:t>: </a:t>
            </a:r>
            <a:r>
              <a:rPr lang="es-MX" sz="2800" dirty="0" smtClean="0"/>
              <a:t>Elemento fundamental que engloba la </a:t>
            </a:r>
            <a:r>
              <a:rPr lang="es-MX" sz="2800" b="1" dirty="0" smtClean="0">
                <a:solidFill>
                  <a:srgbClr val="70AC2E"/>
                </a:solidFill>
              </a:rPr>
              <a:t>idea principal</a:t>
            </a:r>
            <a:r>
              <a:rPr lang="es-MX" sz="2800" dirty="0" smtClean="0"/>
              <a:t>, define la dirección del mensaje.</a:t>
            </a:r>
            <a:endParaRPr lang="es-MX" sz="2800" dirty="0"/>
          </a:p>
        </p:txBody>
      </p:sp>
      <p:pic>
        <p:nvPicPr>
          <p:cNvPr id="1026" name="Picture 2" descr="http://www.fancyicons.com/free-icons/157/general-application/png/256/messages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6212" y="-30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5979" y="620110"/>
            <a:ext cx="4286959" cy="552318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2800" b="1" dirty="0" smtClean="0"/>
          </a:p>
          <a:p>
            <a:pPr>
              <a:buNone/>
            </a:pPr>
            <a:endParaRPr lang="es-MX" sz="2800" b="1" dirty="0" smtClean="0"/>
          </a:p>
          <a:p>
            <a:pPr>
              <a:buNone/>
            </a:pPr>
            <a:endParaRPr lang="es-MX" sz="2800" b="1" dirty="0" smtClean="0"/>
          </a:p>
          <a:p>
            <a:pPr>
              <a:buNone/>
            </a:pPr>
            <a:endParaRPr lang="es-MX" sz="2800" b="1" dirty="0" smtClean="0"/>
          </a:p>
          <a:p>
            <a:pPr>
              <a:buNone/>
            </a:pPr>
            <a:r>
              <a:rPr lang="es-MX" sz="2800" b="1" dirty="0" smtClean="0"/>
              <a:t>   Promesa </a:t>
            </a:r>
            <a:r>
              <a:rPr lang="es-MX" sz="2800" b="1" dirty="0" smtClean="0"/>
              <a:t>básica: </a:t>
            </a:r>
            <a:r>
              <a:rPr lang="es-MX" sz="2800" dirty="0" smtClean="0"/>
              <a:t>C</a:t>
            </a:r>
            <a:r>
              <a:rPr lang="es-MX" sz="2800" dirty="0" smtClean="0"/>
              <a:t>ompromiso </a:t>
            </a:r>
            <a:r>
              <a:rPr lang="es-MX" sz="2800" dirty="0" smtClean="0"/>
              <a:t>de la marca hacia el segmento de mercado.</a:t>
            </a:r>
            <a:endParaRPr lang="es-MX" sz="2800" dirty="0"/>
          </a:p>
        </p:txBody>
      </p:sp>
      <p:pic>
        <p:nvPicPr>
          <p:cNvPr id="2050" name="Picture 2" descr="http://1.bp.blogspot.com/-m264qUdatR0/UUaqyFwzKsI/AAAAAAAAAA0/C7qMMsUFwHE/s1600/prom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305" y="2207172"/>
            <a:ext cx="4168704" cy="32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/>
              <a:t>   </a:t>
            </a:r>
            <a:r>
              <a:rPr lang="es-MX" sz="2800" b="1" dirty="0" err="1" smtClean="0"/>
              <a:t>Guimmick</a:t>
            </a:r>
            <a:r>
              <a:rPr lang="es-MX" sz="2800" b="1" dirty="0" smtClean="0"/>
              <a:t>: </a:t>
            </a:r>
            <a:r>
              <a:rPr lang="es-MX" sz="2800" dirty="0" smtClean="0"/>
              <a:t>Elemento que caracteriza la marca, posicionándose en el imaginario del público. </a:t>
            </a:r>
            <a:endParaRPr lang="es-MX" sz="2800" dirty="0"/>
          </a:p>
        </p:txBody>
      </p:sp>
      <p:pic>
        <p:nvPicPr>
          <p:cNvPr id="3074" name="Picture 2" descr="http://media.creativebloq.futurecdn.net/sites/creativebloq.com/files/images/2013/06/01-co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580" y="2865435"/>
            <a:ext cx="50958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0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3200" b="1" dirty="0" smtClean="0"/>
              <a:t>  Plataforma </a:t>
            </a:r>
            <a:r>
              <a:rPr lang="es-MX" sz="3200" b="1" dirty="0" smtClean="0"/>
              <a:t>creativa: </a:t>
            </a:r>
            <a:r>
              <a:rPr lang="es-MX" sz="3200" dirty="0" smtClean="0"/>
              <a:t>Integra los elementos visuales (y conceptuales) de la campaña. En este punto se nota </a:t>
            </a:r>
            <a:r>
              <a:rPr lang="es-MX" dirty="0" smtClean="0"/>
              <a:t>el </a:t>
            </a:r>
            <a:r>
              <a:rPr lang="es-MX" i="1" dirty="0" err="1" smtClean="0"/>
              <a:t>Brief</a:t>
            </a:r>
            <a:r>
              <a:rPr lang="es-MX" dirty="0" smtClean="0"/>
              <a:t> </a:t>
            </a:r>
            <a:r>
              <a:rPr lang="es-MX" dirty="0" smtClean="0"/>
              <a:t>o </a:t>
            </a:r>
            <a:r>
              <a:rPr lang="es-MX" dirty="0" smtClean="0"/>
              <a:t>el racional del proyecto. </a:t>
            </a:r>
            <a:endParaRPr lang="es-MX" sz="3200" dirty="0"/>
          </a:p>
        </p:txBody>
      </p:sp>
      <p:pic>
        <p:nvPicPr>
          <p:cNvPr id="4098" name="Picture 2" descr="http://comunidadmagisterial.com/wp-content/uploads/2014/08/Co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947" y="3069815"/>
            <a:ext cx="7810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1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/>
              <a:t>   Duración</a:t>
            </a:r>
            <a:r>
              <a:rPr lang="es-MX" sz="2800" b="1" dirty="0" smtClean="0"/>
              <a:t>: </a:t>
            </a:r>
          </a:p>
          <a:p>
            <a:pPr>
              <a:buNone/>
            </a:pPr>
            <a:r>
              <a:rPr lang="es-MX" sz="2800" dirty="0" smtClean="0"/>
              <a:t>   Un comercial de 20 </a:t>
            </a:r>
            <a:r>
              <a:rPr lang="es-MX" sz="2800" dirty="0" smtClean="0"/>
              <a:t>segundos, debe </a:t>
            </a:r>
            <a:r>
              <a:rPr lang="es-MX" sz="2800" dirty="0" smtClean="0"/>
              <a:t>contener un máximo de 50 </a:t>
            </a:r>
            <a:r>
              <a:rPr lang="es-MX" sz="2800" dirty="0" smtClean="0"/>
              <a:t>palabras, para uno de 30 segundos </a:t>
            </a:r>
            <a:r>
              <a:rPr lang="es-MX" sz="2800" dirty="0" smtClean="0"/>
              <a:t>un máximo </a:t>
            </a:r>
            <a:r>
              <a:rPr lang="es-MX" sz="2800" dirty="0" smtClean="0"/>
              <a:t>80 palabras.</a:t>
            </a:r>
          </a:p>
          <a:p>
            <a:pPr>
              <a:buNone/>
            </a:pPr>
            <a:r>
              <a:rPr lang="es-MX" sz="2800" dirty="0" smtClean="0"/>
              <a:t>   La conjunción </a:t>
            </a:r>
            <a:r>
              <a:rPr lang="es-MX" sz="2800" b="1" dirty="0" smtClean="0"/>
              <a:t>“</a:t>
            </a:r>
            <a:r>
              <a:rPr lang="es-MX" sz="3200" b="1" dirty="0" smtClean="0"/>
              <a:t>y</a:t>
            </a:r>
            <a:r>
              <a:rPr lang="es-MX" sz="3200" b="1" dirty="0" smtClean="0"/>
              <a:t>”</a:t>
            </a:r>
            <a:r>
              <a:rPr lang="es-MX" sz="2800" dirty="0" smtClean="0"/>
              <a:t> </a:t>
            </a:r>
            <a:r>
              <a:rPr lang="es-MX" sz="2800" dirty="0" smtClean="0"/>
              <a:t>o </a:t>
            </a:r>
            <a:r>
              <a:rPr lang="es-MX" sz="2800" dirty="0" smtClean="0"/>
              <a:t>la preposición </a:t>
            </a:r>
            <a:r>
              <a:rPr lang="es-MX" sz="2800" b="1" dirty="0" smtClean="0"/>
              <a:t>“</a:t>
            </a:r>
            <a:r>
              <a:rPr lang="es-MX" sz="3200" b="1" dirty="0" smtClean="0"/>
              <a:t>a</a:t>
            </a:r>
            <a:r>
              <a:rPr lang="es-MX" sz="3200" b="1" dirty="0" smtClean="0"/>
              <a:t>” </a:t>
            </a:r>
            <a:r>
              <a:rPr lang="es-MX" sz="2800" dirty="0" smtClean="0"/>
              <a:t>cuentan </a:t>
            </a:r>
            <a:r>
              <a:rPr lang="es-MX" sz="2800" dirty="0" smtClean="0"/>
              <a:t>como </a:t>
            </a:r>
            <a:r>
              <a:rPr lang="es-MX" sz="2800" dirty="0" smtClean="0"/>
              <a:t>palabras, por lo que deben tomarse en cuenta. </a:t>
            </a:r>
            <a:endParaRPr lang="es-MX" sz="2800" dirty="0" smtClean="0"/>
          </a:p>
        </p:txBody>
      </p:sp>
      <p:pic>
        <p:nvPicPr>
          <p:cNvPr id="1026" name="Picture 2" descr="http://www.elblogdeyes.com/wp-content/uploads/tiempo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20446" y="4012695"/>
            <a:ext cx="2847110" cy="1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9010" y="126124"/>
            <a:ext cx="9547023" cy="1229710"/>
          </a:xfrm>
        </p:spPr>
        <p:txBody>
          <a:bodyPr>
            <a:normAutofit fontScale="90000"/>
          </a:bodyPr>
          <a:lstStyle/>
          <a:p>
            <a:r>
              <a:rPr lang="es-MX" sz="2700" b="1" dirty="0" smtClean="0"/>
              <a:t>Ejemplo: Texto TEI</a:t>
            </a:r>
            <a:br>
              <a:rPr lang="es-MX" sz="2700" b="1" dirty="0" smtClean="0"/>
            </a:br>
            <a:r>
              <a:rPr lang="es-MX" sz="2700" b="1" dirty="0" smtClean="0"/>
              <a:t>Tecnológico Especializado en Informática</a:t>
            </a:r>
            <a:br>
              <a:rPr lang="es-MX" sz="2700" b="1" dirty="0" smtClean="0"/>
            </a:br>
            <a:r>
              <a:rPr lang="es-MX" sz="2700" b="1" dirty="0" smtClean="0"/>
              <a:t> TV 20”</a:t>
            </a:r>
            <a:r>
              <a:rPr lang="es-MX" sz="4400" dirty="0" smtClean="0"/>
              <a:t>                                             </a:t>
            </a:r>
            <a:r>
              <a:rPr lang="es-MX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es-MX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46 palabras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5584" y="1828801"/>
            <a:ext cx="4738867" cy="4353058"/>
          </a:xfrm>
        </p:spPr>
        <p:txBody>
          <a:bodyPr>
            <a:noAutofit/>
          </a:bodyPr>
          <a:lstStyle/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tiempo pasa y tu sigues casi igual….</a:t>
            </a:r>
          </a:p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“TEI”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Sabemos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las empresas llaman a muchos y eligen a muy pocos.</a:t>
            </a:r>
          </a:p>
          <a:p>
            <a:pPr marL="0" indent="0">
              <a:buNone/>
            </a:pPr>
            <a:endParaRPr lang="es-MX" sz="1800" dirty="0" smtClean="0"/>
          </a:p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si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estas al día en computación, te vas a dar la quemada de tu vida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dirty="0" smtClean="0"/>
          </a:p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“TEI” </a:t>
            </a:r>
            <a:endParaRPr 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Alcánzanos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futuro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110322" y="1835610"/>
            <a:ext cx="592429" cy="1545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14387" y="1730506"/>
            <a:ext cx="1838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Elementos </a:t>
            </a:r>
            <a:r>
              <a:rPr lang="es-MX" sz="1600" dirty="0" smtClean="0"/>
              <a:t>de iluminación </a:t>
            </a:r>
            <a:r>
              <a:rPr lang="es-MX" sz="1600" dirty="0" smtClean="0"/>
              <a:t>especial.</a:t>
            </a:r>
          </a:p>
          <a:p>
            <a:r>
              <a:rPr lang="es-MX" sz="1600" dirty="0" smtClean="0"/>
              <a:t>Efecto especial digital (</a:t>
            </a:r>
            <a:r>
              <a:rPr lang="es-MX" sz="1600" dirty="0" err="1" smtClean="0"/>
              <a:t>Fxd</a:t>
            </a:r>
            <a:r>
              <a:rPr lang="es-MX" sz="1600" dirty="0" smtClean="0"/>
              <a:t>)</a:t>
            </a:r>
          </a:p>
          <a:p>
            <a:r>
              <a:rPr lang="es-MX" sz="1600" dirty="0" smtClean="0"/>
              <a:t>Súper </a:t>
            </a:r>
            <a:r>
              <a:rPr lang="es-MX" sz="1600" dirty="0" smtClean="0"/>
              <a:t>informativos con </a:t>
            </a:r>
            <a:r>
              <a:rPr lang="es-MX" sz="1600" dirty="0" err="1" smtClean="0"/>
              <a:t>Fxd.</a:t>
            </a:r>
            <a:endParaRPr lang="es-MX" sz="1600" dirty="0"/>
          </a:p>
        </p:txBody>
      </p:sp>
      <p:sp>
        <p:nvSpPr>
          <p:cNvPr id="8" name="Abrir llave 7"/>
          <p:cNvSpPr/>
          <p:nvPr/>
        </p:nvSpPr>
        <p:spPr>
          <a:xfrm>
            <a:off x="3063024" y="5353275"/>
            <a:ext cx="592429" cy="10066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345918" y="3953221"/>
            <a:ext cx="161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Idea </a:t>
            </a:r>
            <a:r>
              <a:rPr lang="es-MX" sz="1600" dirty="0" err="1" smtClean="0"/>
              <a:t>Guimmick</a:t>
            </a:r>
            <a:endParaRPr lang="es-MX" sz="1600" dirty="0" smtClean="0"/>
          </a:p>
          <a:p>
            <a:r>
              <a:rPr lang="es-MX" sz="1600" dirty="0" smtClean="0"/>
              <a:t>Recuadro para Doble Spot.</a:t>
            </a:r>
          </a:p>
          <a:p>
            <a:r>
              <a:rPr lang="es-MX" sz="1600" dirty="0" smtClean="0"/>
              <a:t>Proceso 16mm.</a:t>
            </a:r>
            <a:endParaRPr lang="es-MX" sz="1600" dirty="0"/>
          </a:p>
        </p:txBody>
      </p:sp>
      <p:sp>
        <p:nvSpPr>
          <p:cNvPr id="10" name="Abrir llave 9"/>
          <p:cNvSpPr/>
          <p:nvPr/>
        </p:nvSpPr>
        <p:spPr>
          <a:xfrm>
            <a:off x="3063025" y="3836277"/>
            <a:ext cx="592429" cy="12438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358499" y="5214417"/>
            <a:ext cx="188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Logo 3D</a:t>
            </a:r>
          </a:p>
          <a:p>
            <a:r>
              <a:rPr lang="es-MX" dirty="0" smtClean="0"/>
              <a:t>C/animación</a:t>
            </a:r>
          </a:p>
          <a:p>
            <a:r>
              <a:rPr lang="es-MX" dirty="0" smtClean="0"/>
              <a:t>Fachada</a:t>
            </a:r>
          </a:p>
          <a:p>
            <a:r>
              <a:rPr lang="es-MX" dirty="0" err="1" smtClean="0"/>
              <a:t>Fx</a:t>
            </a:r>
            <a:r>
              <a:rPr lang="es-MX" dirty="0" err="1"/>
              <a:t>d</a:t>
            </a:r>
            <a:r>
              <a:rPr lang="es-MX" dirty="0" smtClean="0"/>
              <a:t> Mercury</a:t>
            </a:r>
            <a:endParaRPr lang="es-MX" dirty="0"/>
          </a:p>
        </p:txBody>
      </p:sp>
      <p:sp>
        <p:nvSpPr>
          <p:cNvPr id="12" name="Cerrar llave 11"/>
          <p:cNvSpPr/>
          <p:nvPr/>
        </p:nvSpPr>
        <p:spPr>
          <a:xfrm>
            <a:off x="8867071" y="2457898"/>
            <a:ext cx="502276" cy="821330"/>
          </a:xfrm>
          <a:prstGeom prst="rightBrace">
            <a:avLst>
              <a:gd name="adj1" fmla="val 8333"/>
              <a:gd name="adj2" fmla="val 691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errar llave 12"/>
          <p:cNvSpPr/>
          <p:nvPr/>
        </p:nvSpPr>
        <p:spPr>
          <a:xfrm>
            <a:off x="8839684" y="3541986"/>
            <a:ext cx="592430" cy="13032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errar llave 13"/>
          <p:cNvSpPr/>
          <p:nvPr/>
        </p:nvSpPr>
        <p:spPr>
          <a:xfrm>
            <a:off x="8849710" y="4995375"/>
            <a:ext cx="599090" cy="648680"/>
          </a:xfrm>
          <a:prstGeom prst="rightBrace">
            <a:avLst>
              <a:gd name="adj1" fmla="val 8333"/>
              <a:gd name="adj2" fmla="val 436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errar llave 14"/>
          <p:cNvSpPr/>
          <p:nvPr/>
        </p:nvSpPr>
        <p:spPr>
          <a:xfrm>
            <a:off x="8860221" y="5812221"/>
            <a:ext cx="493065" cy="548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9668300" y="1989081"/>
            <a:ext cx="252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Título </a:t>
            </a:r>
            <a:r>
              <a:rPr lang="es-MX" dirty="0" smtClean="0"/>
              <a:t>o</a:t>
            </a:r>
            <a:r>
              <a:rPr lang="es-MX" dirty="0" smtClean="0"/>
              <a:t> e</a:t>
            </a:r>
            <a:r>
              <a:rPr lang="es-MX" dirty="0" smtClean="0"/>
              <a:t>ntrada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Argumento/Reto </a:t>
            </a:r>
            <a:endParaRPr lang="es-MX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9634301" y="3908072"/>
            <a:ext cx="23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Análisis </a:t>
            </a:r>
            <a:r>
              <a:rPr lang="es-MX" dirty="0" smtClean="0"/>
              <a:t>que llama la atención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762186" y="4942823"/>
            <a:ext cx="12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Marca</a:t>
            </a:r>
          </a:p>
          <a:p>
            <a:r>
              <a:rPr lang="es-MX" dirty="0" smtClean="0"/>
              <a:t>Firma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772697" y="5791604"/>
            <a:ext cx="12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Slogan</a:t>
            </a:r>
          </a:p>
          <a:p>
            <a:r>
              <a:rPr lang="es-MX" dirty="0" smtClean="0"/>
              <a:t>Remate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4596" y="1244053"/>
            <a:ext cx="19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  <a:cs typeface="Arial" panose="020B0604020202020204" pitchFamily="34" charset="0"/>
              </a:rPr>
              <a:t>Locución en off</a:t>
            </a:r>
            <a:endParaRPr lang="es-MX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0" name="Cerrar llave 11"/>
          <p:cNvSpPr/>
          <p:nvPr/>
        </p:nvSpPr>
        <p:spPr>
          <a:xfrm>
            <a:off x="8893347" y="1895595"/>
            <a:ext cx="502276" cy="516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17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8453" y="477982"/>
            <a:ext cx="10058400" cy="5276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/>
              <a:t>   Efecto </a:t>
            </a:r>
            <a:r>
              <a:rPr lang="es-MX" sz="2800" b="1" dirty="0" smtClean="0"/>
              <a:t>especial (</a:t>
            </a:r>
            <a:r>
              <a:rPr lang="es-MX" sz="2800" b="1" dirty="0" err="1" smtClean="0">
                <a:solidFill>
                  <a:srgbClr val="0070C0"/>
                </a:solidFill>
              </a:rPr>
              <a:t>Fx</a:t>
            </a:r>
            <a:r>
              <a:rPr lang="es-MX" sz="2800" b="1" dirty="0" smtClean="0"/>
              <a:t>):</a:t>
            </a:r>
            <a:r>
              <a:rPr lang="es-MX" sz="2800" dirty="0" smtClean="0"/>
              <a:t> </a:t>
            </a:r>
            <a:r>
              <a:rPr lang="es-MX" sz="2800" dirty="0" smtClean="0"/>
              <a:t>E</a:t>
            </a:r>
            <a:r>
              <a:rPr lang="es-MX" sz="2800" dirty="0" smtClean="0"/>
              <a:t>fecto que </a:t>
            </a:r>
            <a:r>
              <a:rPr lang="es-MX" sz="2800" dirty="0" smtClean="0"/>
              <a:t>se realiza con medios </a:t>
            </a:r>
            <a:r>
              <a:rPr lang="es-MX" sz="2800" dirty="0" smtClean="0"/>
              <a:t>externos, es decir, humo</a:t>
            </a:r>
            <a:r>
              <a:rPr lang="es-MX" sz="2800" dirty="0"/>
              <a:t>, </a:t>
            </a:r>
            <a:r>
              <a:rPr lang="es-MX" sz="2800" dirty="0" smtClean="0"/>
              <a:t>chispas</a:t>
            </a:r>
            <a:r>
              <a:rPr lang="es-MX" sz="2800" dirty="0"/>
              <a:t>, </a:t>
            </a:r>
            <a:r>
              <a:rPr lang="es-MX" sz="2800" dirty="0" smtClean="0"/>
              <a:t>explosiones, </a:t>
            </a:r>
            <a:r>
              <a:rPr lang="es-MX" sz="2800" dirty="0"/>
              <a:t>luces, </a:t>
            </a:r>
            <a:r>
              <a:rPr lang="es-MX" sz="2800" dirty="0" smtClean="0"/>
              <a:t>maquillaje, entre otros.</a:t>
            </a:r>
          </a:p>
          <a:p>
            <a:pPr>
              <a:buNone/>
            </a:pPr>
            <a:r>
              <a:rPr lang="es-MX" sz="2800" b="1" dirty="0" smtClean="0"/>
              <a:t>   Efecto </a:t>
            </a:r>
            <a:r>
              <a:rPr lang="es-MX" sz="2800" b="1" dirty="0"/>
              <a:t>especial </a:t>
            </a:r>
            <a:r>
              <a:rPr lang="es-MX" sz="2800" b="1" dirty="0" smtClean="0"/>
              <a:t>digital (</a:t>
            </a:r>
            <a:r>
              <a:rPr lang="es-MX" sz="2800" b="1" dirty="0" err="1" smtClean="0">
                <a:solidFill>
                  <a:srgbClr val="0070C0"/>
                </a:solidFill>
              </a:rPr>
              <a:t>Fxd</a:t>
            </a:r>
            <a:r>
              <a:rPr lang="es-MX" sz="2800" b="1" dirty="0" smtClean="0"/>
              <a:t>): </a:t>
            </a:r>
            <a:r>
              <a:rPr lang="es-MX" sz="2800" dirty="0" smtClean="0"/>
              <a:t>E</a:t>
            </a:r>
            <a:r>
              <a:rPr lang="es-MX" sz="2800" dirty="0" smtClean="0"/>
              <a:t>fecto </a:t>
            </a:r>
            <a:r>
              <a:rPr lang="es-MX" sz="2800" dirty="0" smtClean="0"/>
              <a:t>que se realiza con la </a:t>
            </a:r>
            <a:r>
              <a:rPr lang="es-MX" sz="2800" dirty="0" smtClean="0"/>
              <a:t>computadora (animaciones).</a:t>
            </a:r>
          </a:p>
          <a:p>
            <a:pPr>
              <a:buNone/>
            </a:pPr>
            <a:r>
              <a:rPr lang="es-MX" sz="2800" b="1" dirty="0" smtClean="0"/>
              <a:t>   Súper informativo: </a:t>
            </a:r>
            <a:r>
              <a:rPr lang="es-MX" sz="2800" dirty="0" smtClean="0"/>
              <a:t>Letrero que va sobre la imagen, puede ser un logotipo, nombre del entrevistado,                                  brinda información al público. </a:t>
            </a:r>
          </a:p>
          <a:p>
            <a:pPr>
              <a:buNone/>
            </a:pPr>
            <a:r>
              <a:rPr lang="es-MX" sz="2800" b="1" smtClean="0"/>
              <a:t>   Doble </a:t>
            </a:r>
            <a:r>
              <a:rPr lang="es-MX" sz="2800" b="1" dirty="0" smtClean="0"/>
              <a:t>spot: </a:t>
            </a:r>
            <a:r>
              <a:rPr lang="es-MX" sz="2800" dirty="0" smtClean="0"/>
              <a:t>R</a:t>
            </a:r>
            <a:r>
              <a:rPr lang="es-MX" sz="2800" dirty="0" smtClean="0"/>
              <a:t>ecuadro </a:t>
            </a:r>
            <a:r>
              <a:rPr lang="es-MX" sz="2800" dirty="0" smtClean="0"/>
              <a:t>en pequeño que aparece </a:t>
            </a:r>
            <a:r>
              <a:rPr lang="es-MX" sz="2800" dirty="0" smtClean="0"/>
              <a:t>de manera simultanea a la primera </a:t>
            </a:r>
            <a:r>
              <a:rPr lang="es-MX" sz="2800" dirty="0" smtClean="0"/>
              <a:t>imagen </a:t>
            </a:r>
            <a:r>
              <a:rPr lang="es-MX" sz="2800" dirty="0" smtClean="0"/>
              <a:t>(usado </a:t>
            </a:r>
            <a:r>
              <a:rPr lang="es-MX" sz="2800" dirty="0" smtClean="0"/>
              <a:t>en noticieros para transmitir los hechos ocurridos). </a:t>
            </a:r>
            <a:endParaRPr lang="es-MX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9231" t="45679" r="41385" b="39004"/>
          <a:stretch/>
        </p:blipFill>
        <p:spPr bwMode="auto">
          <a:xfrm>
            <a:off x="7882758" y="3355269"/>
            <a:ext cx="3018619" cy="885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ángulo 19"/>
          <p:cNvSpPr/>
          <p:nvPr/>
        </p:nvSpPr>
        <p:spPr>
          <a:xfrm>
            <a:off x="2974390" y="6457890"/>
            <a:ext cx="6380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 </a:t>
            </a:r>
            <a:r>
              <a:rPr lang="es-E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T.C.C. </a:t>
            </a:r>
            <a:r>
              <a:rPr lang="es-E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 Eduardo Armas Méndez</a:t>
            </a:r>
            <a:endParaRPr lang="es-E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363</Words>
  <Application>Microsoft Office PowerPoint</Application>
  <PresentationFormat>Personalizado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Solsticio</vt:lpstr>
      <vt:lpstr> El texto publicitario</vt:lpstr>
      <vt:lpstr>Diapositiva 2</vt:lpstr>
      <vt:lpstr>Diapositiva 3</vt:lpstr>
      <vt:lpstr>Diapositiva 4</vt:lpstr>
      <vt:lpstr>Diapositiva 5</vt:lpstr>
      <vt:lpstr>Diapositiva 6</vt:lpstr>
      <vt:lpstr>Ejemplo: Texto TEI Tecnológico Especializado en Informática  TV 20”                                             Total: 46 palabras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Texto Publicitario</dc:title>
  <dc:creator>Diego Palacios</dc:creator>
  <cp:lastModifiedBy>Usuario</cp:lastModifiedBy>
  <cp:revision>35</cp:revision>
  <dcterms:created xsi:type="dcterms:W3CDTF">2016-02-16T22:30:38Z</dcterms:created>
  <dcterms:modified xsi:type="dcterms:W3CDTF">2016-10-24T18:40:33Z</dcterms:modified>
</cp:coreProperties>
</file>