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8" r:id="rId10"/>
    <p:sldId id="269" r:id="rId11"/>
    <p:sldId id="270" r:id="rId12"/>
    <p:sldId id="264" r:id="rId13"/>
    <p:sldId id="265" r:id="rId14"/>
    <p:sldId id="271" r:id="rId15"/>
    <p:sldId id="272" r:id="rId16"/>
    <p:sldId id="266" r:id="rId17"/>
    <p:sldId id="267"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8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90C95-38E9-494F-99C5-720A4E956BA2}" type="doc">
      <dgm:prSet loTypeId="urn:microsoft.com/office/officeart/2008/layout/VerticalCurvedList" loCatId="list" qsTypeId="urn:microsoft.com/office/officeart/2005/8/quickstyle/3d3" qsCatId="3D" csTypeId="urn:microsoft.com/office/officeart/2005/8/colors/accent1_5" csCatId="accent1" phldr="1"/>
      <dgm:spPr/>
      <dgm:t>
        <a:bodyPr/>
        <a:lstStyle/>
        <a:p>
          <a:endParaRPr lang="es-MX"/>
        </a:p>
      </dgm:t>
    </dgm:pt>
    <dgm:pt modelId="{48663DBD-965A-41C5-9339-0FFA9738BA08}">
      <dgm:prSet phldrT="[Texto]"/>
      <dgm:spPr/>
      <dgm:t>
        <a:bodyPr/>
        <a:lstStyle/>
        <a:p>
          <a:r>
            <a:rPr lang="es-MX" dirty="0" smtClean="0"/>
            <a:t>Los culturales</a:t>
          </a:r>
          <a:endParaRPr lang="es-MX" dirty="0"/>
        </a:p>
      </dgm:t>
    </dgm:pt>
    <dgm:pt modelId="{C2EBA5A6-96DD-42C6-8001-EEAB4F1BEA92}" type="parTrans" cxnId="{D4FB0751-EEA4-4C64-97C0-95A6D860BAD2}">
      <dgm:prSet/>
      <dgm:spPr/>
      <dgm:t>
        <a:bodyPr/>
        <a:lstStyle/>
        <a:p>
          <a:endParaRPr lang="es-MX"/>
        </a:p>
      </dgm:t>
    </dgm:pt>
    <dgm:pt modelId="{ACF555B9-46FF-4D06-A4EC-2EB4C78835E6}" type="sibTrans" cxnId="{D4FB0751-EEA4-4C64-97C0-95A6D860BAD2}">
      <dgm:prSet/>
      <dgm:spPr/>
      <dgm:t>
        <a:bodyPr/>
        <a:lstStyle/>
        <a:p>
          <a:endParaRPr lang="es-MX"/>
        </a:p>
      </dgm:t>
    </dgm:pt>
    <dgm:pt modelId="{F768898E-FDA2-450B-BC42-86D0AF495008}">
      <dgm:prSet phldrT="[Texto]"/>
      <dgm:spPr/>
      <dgm:t>
        <a:bodyPr/>
        <a:lstStyle/>
        <a:p>
          <a:r>
            <a:rPr lang="es-MX" dirty="0" smtClean="0"/>
            <a:t>El desarrollo de los mercados </a:t>
          </a:r>
          <a:endParaRPr lang="es-MX" dirty="0"/>
        </a:p>
      </dgm:t>
    </dgm:pt>
    <dgm:pt modelId="{BED5660A-5784-4BA5-9461-460EDECF2072}" type="parTrans" cxnId="{CC3D62C4-0BB9-4902-95A6-968911D7832B}">
      <dgm:prSet/>
      <dgm:spPr/>
      <dgm:t>
        <a:bodyPr/>
        <a:lstStyle/>
        <a:p>
          <a:endParaRPr lang="es-MX"/>
        </a:p>
      </dgm:t>
    </dgm:pt>
    <dgm:pt modelId="{91E3D9CD-4914-47C1-BC31-FC33A0185322}" type="sibTrans" cxnId="{CC3D62C4-0BB9-4902-95A6-968911D7832B}">
      <dgm:prSet/>
      <dgm:spPr/>
      <dgm:t>
        <a:bodyPr/>
        <a:lstStyle/>
        <a:p>
          <a:endParaRPr lang="es-MX"/>
        </a:p>
      </dgm:t>
    </dgm:pt>
    <dgm:pt modelId="{25DF4ABE-7C9F-4559-8AB5-9B65ED81C902}">
      <dgm:prSet/>
      <dgm:spPr/>
      <dgm:t>
        <a:bodyPr/>
        <a:lstStyle/>
        <a:p>
          <a:r>
            <a:rPr lang="es-MX" smtClean="0"/>
            <a:t>La competencia</a:t>
          </a:r>
          <a:endParaRPr lang="es-MX" dirty="0" smtClean="0"/>
        </a:p>
      </dgm:t>
    </dgm:pt>
    <dgm:pt modelId="{57CCF1EA-ACC5-4C6E-B5E2-DCE43CEE3B8B}" type="parTrans" cxnId="{066049B2-FC38-43CD-AB22-526CC30047AA}">
      <dgm:prSet/>
      <dgm:spPr/>
      <dgm:t>
        <a:bodyPr/>
        <a:lstStyle/>
        <a:p>
          <a:endParaRPr lang="es-MX"/>
        </a:p>
      </dgm:t>
    </dgm:pt>
    <dgm:pt modelId="{F3AC73AE-BC73-42F2-AAB5-23D78A8DE52A}" type="sibTrans" cxnId="{066049B2-FC38-43CD-AB22-526CC30047AA}">
      <dgm:prSet/>
      <dgm:spPr/>
      <dgm:t>
        <a:bodyPr/>
        <a:lstStyle/>
        <a:p>
          <a:endParaRPr lang="es-MX"/>
        </a:p>
      </dgm:t>
    </dgm:pt>
    <dgm:pt modelId="{4C0988D9-06E2-4419-A2E6-4FDA3ED3A271}">
      <dgm:prSet/>
      <dgm:spPr/>
      <dgm:t>
        <a:bodyPr/>
        <a:lstStyle/>
        <a:p>
          <a:r>
            <a:rPr lang="es-MX" smtClean="0"/>
            <a:t>La legislación</a:t>
          </a:r>
          <a:endParaRPr lang="es-MX" dirty="0" smtClean="0"/>
        </a:p>
      </dgm:t>
    </dgm:pt>
    <dgm:pt modelId="{F5145396-1E06-411C-B095-749B970F9BBC}" type="parTrans" cxnId="{6EF7635A-B3C8-4D4A-ABB0-8000C678364C}">
      <dgm:prSet/>
      <dgm:spPr/>
      <dgm:t>
        <a:bodyPr/>
        <a:lstStyle/>
        <a:p>
          <a:endParaRPr lang="es-MX"/>
        </a:p>
      </dgm:t>
    </dgm:pt>
    <dgm:pt modelId="{C321C077-427B-44FE-94BB-0DEA89B6EB5B}" type="sibTrans" cxnId="{6EF7635A-B3C8-4D4A-ABB0-8000C678364C}">
      <dgm:prSet/>
      <dgm:spPr/>
      <dgm:t>
        <a:bodyPr/>
        <a:lstStyle/>
        <a:p>
          <a:endParaRPr lang="es-MX"/>
        </a:p>
      </dgm:t>
    </dgm:pt>
    <dgm:pt modelId="{BDC4137A-3334-4962-A18D-A57F94507E33}" type="pres">
      <dgm:prSet presAssocID="{31690C95-38E9-494F-99C5-720A4E956BA2}" presName="Name0" presStyleCnt="0">
        <dgm:presLayoutVars>
          <dgm:chMax val="7"/>
          <dgm:chPref val="7"/>
          <dgm:dir/>
        </dgm:presLayoutVars>
      </dgm:prSet>
      <dgm:spPr/>
    </dgm:pt>
    <dgm:pt modelId="{18B3AB75-EE57-4FD8-90C4-06564012EE05}" type="pres">
      <dgm:prSet presAssocID="{31690C95-38E9-494F-99C5-720A4E956BA2}" presName="Name1" presStyleCnt="0"/>
      <dgm:spPr/>
    </dgm:pt>
    <dgm:pt modelId="{97784E37-879D-4BCF-9D2D-80CCAD4189CB}" type="pres">
      <dgm:prSet presAssocID="{31690C95-38E9-494F-99C5-720A4E956BA2}" presName="cycle" presStyleCnt="0"/>
      <dgm:spPr/>
    </dgm:pt>
    <dgm:pt modelId="{5F13EBBB-DF3E-4F8F-8F01-99DEE0BA6BC9}" type="pres">
      <dgm:prSet presAssocID="{31690C95-38E9-494F-99C5-720A4E956BA2}" presName="srcNode" presStyleLbl="node1" presStyleIdx="0" presStyleCnt="4"/>
      <dgm:spPr/>
    </dgm:pt>
    <dgm:pt modelId="{0F6B9BD4-0EDE-427B-8919-D168D88D9E0F}" type="pres">
      <dgm:prSet presAssocID="{31690C95-38E9-494F-99C5-720A4E956BA2}" presName="conn" presStyleLbl="parChTrans1D2" presStyleIdx="0" presStyleCnt="1"/>
      <dgm:spPr/>
    </dgm:pt>
    <dgm:pt modelId="{EECA2362-9198-4109-B433-7695319A9277}" type="pres">
      <dgm:prSet presAssocID="{31690C95-38E9-494F-99C5-720A4E956BA2}" presName="extraNode" presStyleLbl="node1" presStyleIdx="0" presStyleCnt="4"/>
      <dgm:spPr/>
    </dgm:pt>
    <dgm:pt modelId="{89EB5DE9-F762-4F6A-888B-D766D675AB99}" type="pres">
      <dgm:prSet presAssocID="{31690C95-38E9-494F-99C5-720A4E956BA2}" presName="dstNode" presStyleLbl="node1" presStyleIdx="0" presStyleCnt="4"/>
      <dgm:spPr/>
    </dgm:pt>
    <dgm:pt modelId="{EED0F71C-ED2F-420A-901F-3AD0B7938DE1}" type="pres">
      <dgm:prSet presAssocID="{48663DBD-965A-41C5-9339-0FFA9738BA08}" presName="text_1" presStyleLbl="node1" presStyleIdx="0" presStyleCnt="4">
        <dgm:presLayoutVars>
          <dgm:bulletEnabled val="1"/>
        </dgm:presLayoutVars>
      </dgm:prSet>
      <dgm:spPr/>
      <dgm:t>
        <a:bodyPr/>
        <a:lstStyle/>
        <a:p>
          <a:endParaRPr lang="es-MX"/>
        </a:p>
      </dgm:t>
    </dgm:pt>
    <dgm:pt modelId="{82F6BB31-F6DD-4DF8-AD91-39B06EA2CBB8}" type="pres">
      <dgm:prSet presAssocID="{48663DBD-965A-41C5-9339-0FFA9738BA08}" presName="accent_1" presStyleCnt="0"/>
      <dgm:spPr/>
    </dgm:pt>
    <dgm:pt modelId="{F65F05C5-4A4D-4A28-958F-EBD8367CE6AC}" type="pres">
      <dgm:prSet presAssocID="{48663DBD-965A-41C5-9339-0FFA9738BA08}" presName="accentRepeatNode" presStyleLbl="solidFgAcc1" presStyleIdx="0" presStyleCnt="4"/>
      <dgm:spPr/>
    </dgm:pt>
    <dgm:pt modelId="{83C7A02C-98E2-42E2-824B-2183C2894F31}" type="pres">
      <dgm:prSet presAssocID="{F768898E-FDA2-450B-BC42-86D0AF495008}" presName="text_2" presStyleLbl="node1" presStyleIdx="1" presStyleCnt="4">
        <dgm:presLayoutVars>
          <dgm:bulletEnabled val="1"/>
        </dgm:presLayoutVars>
      </dgm:prSet>
      <dgm:spPr/>
      <dgm:t>
        <a:bodyPr/>
        <a:lstStyle/>
        <a:p>
          <a:endParaRPr lang="es-MX"/>
        </a:p>
      </dgm:t>
    </dgm:pt>
    <dgm:pt modelId="{10A328B4-7484-4CF8-88F1-04CAFDF6453D}" type="pres">
      <dgm:prSet presAssocID="{F768898E-FDA2-450B-BC42-86D0AF495008}" presName="accent_2" presStyleCnt="0"/>
      <dgm:spPr/>
    </dgm:pt>
    <dgm:pt modelId="{6A49529D-C878-47E6-84D8-84DA3F8E5341}" type="pres">
      <dgm:prSet presAssocID="{F768898E-FDA2-450B-BC42-86D0AF495008}" presName="accentRepeatNode" presStyleLbl="solidFgAcc1" presStyleIdx="1" presStyleCnt="4"/>
      <dgm:spPr/>
    </dgm:pt>
    <dgm:pt modelId="{3BAAED2D-C3FA-4BC4-B7F1-4C7252A3253C}" type="pres">
      <dgm:prSet presAssocID="{4C0988D9-06E2-4419-A2E6-4FDA3ED3A271}" presName="text_3" presStyleLbl="node1" presStyleIdx="2" presStyleCnt="4">
        <dgm:presLayoutVars>
          <dgm:bulletEnabled val="1"/>
        </dgm:presLayoutVars>
      </dgm:prSet>
      <dgm:spPr/>
    </dgm:pt>
    <dgm:pt modelId="{AFBEC7B7-F33C-4FF7-9C84-1EE59280B1E3}" type="pres">
      <dgm:prSet presAssocID="{4C0988D9-06E2-4419-A2E6-4FDA3ED3A271}" presName="accent_3" presStyleCnt="0"/>
      <dgm:spPr/>
    </dgm:pt>
    <dgm:pt modelId="{4CA5A346-39CA-4958-9018-A7485221A125}" type="pres">
      <dgm:prSet presAssocID="{4C0988D9-06E2-4419-A2E6-4FDA3ED3A271}" presName="accentRepeatNode" presStyleLbl="solidFgAcc1" presStyleIdx="2" presStyleCnt="4"/>
      <dgm:spPr/>
    </dgm:pt>
    <dgm:pt modelId="{034D992A-9354-471B-9F99-15D3E648A591}" type="pres">
      <dgm:prSet presAssocID="{25DF4ABE-7C9F-4559-8AB5-9B65ED81C902}" presName="text_4" presStyleLbl="node1" presStyleIdx="3" presStyleCnt="4">
        <dgm:presLayoutVars>
          <dgm:bulletEnabled val="1"/>
        </dgm:presLayoutVars>
      </dgm:prSet>
      <dgm:spPr/>
    </dgm:pt>
    <dgm:pt modelId="{4AC391BD-1D49-4070-8150-890EBCEB51AE}" type="pres">
      <dgm:prSet presAssocID="{25DF4ABE-7C9F-4559-8AB5-9B65ED81C902}" presName="accent_4" presStyleCnt="0"/>
      <dgm:spPr/>
    </dgm:pt>
    <dgm:pt modelId="{F7AF0408-9AA3-4398-AFE9-B71F5A504AAE}" type="pres">
      <dgm:prSet presAssocID="{25DF4ABE-7C9F-4559-8AB5-9B65ED81C902}" presName="accentRepeatNode" presStyleLbl="solidFgAcc1" presStyleIdx="3" presStyleCnt="4"/>
      <dgm:spPr/>
    </dgm:pt>
  </dgm:ptLst>
  <dgm:cxnLst>
    <dgm:cxn modelId="{9FEB9B82-F8E5-48C5-8DB1-533A41A43A10}" type="presOf" srcId="{48663DBD-965A-41C5-9339-0FFA9738BA08}" destId="{EED0F71C-ED2F-420A-901F-3AD0B7938DE1}" srcOrd="0" destOrd="0" presId="urn:microsoft.com/office/officeart/2008/layout/VerticalCurvedList"/>
    <dgm:cxn modelId="{A5E6BCD8-1B3F-4B24-A45E-C2A5C0A2E17F}" type="presOf" srcId="{4C0988D9-06E2-4419-A2E6-4FDA3ED3A271}" destId="{3BAAED2D-C3FA-4BC4-B7F1-4C7252A3253C}" srcOrd="0" destOrd="0" presId="urn:microsoft.com/office/officeart/2008/layout/VerticalCurvedList"/>
    <dgm:cxn modelId="{C776EF97-EB78-49B3-9760-92EE6FE714E5}" type="presOf" srcId="{ACF555B9-46FF-4D06-A4EC-2EB4C78835E6}" destId="{0F6B9BD4-0EDE-427B-8919-D168D88D9E0F}" srcOrd="0" destOrd="0" presId="urn:microsoft.com/office/officeart/2008/layout/VerticalCurvedList"/>
    <dgm:cxn modelId="{6EF7635A-B3C8-4D4A-ABB0-8000C678364C}" srcId="{31690C95-38E9-494F-99C5-720A4E956BA2}" destId="{4C0988D9-06E2-4419-A2E6-4FDA3ED3A271}" srcOrd="2" destOrd="0" parTransId="{F5145396-1E06-411C-B095-749B970F9BBC}" sibTransId="{C321C077-427B-44FE-94BB-0DEA89B6EB5B}"/>
    <dgm:cxn modelId="{CC3D62C4-0BB9-4902-95A6-968911D7832B}" srcId="{31690C95-38E9-494F-99C5-720A4E956BA2}" destId="{F768898E-FDA2-450B-BC42-86D0AF495008}" srcOrd="1" destOrd="0" parTransId="{BED5660A-5784-4BA5-9461-460EDECF2072}" sibTransId="{91E3D9CD-4914-47C1-BC31-FC33A0185322}"/>
    <dgm:cxn modelId="{4830E00D-81C9-4698-9F2D-137A70F9EE13}" type="presOf" srcId="{F768898E-FDA2-450B-BC42-86D0AF495008}" destId="{83C7A02C-98E2-42E2-824B-2183C2894F31}" srcOrd="0" destOrd="0" presId="urn:microsoft.com/office/officeart/2008/layout/VerticalCurvedList"/>
    <dgm:cxn modelId="{3A001E2C-A778-4377-A205-9863ADA0837C}" type="presOf" srcId="{31690C95-38E9-494F-99C5-720A4E956BA2}" destId="{BDC4137A-3334-4962-A18D-A57F94507E33}" srcOrd="0" destOrd="0" presId="urn:microsoft.com/office/officeart/2008/layout/VerticalCurvedList"/>
    <dgm:cxn modelId="{660C1877-4099-4272-BE33-E5D1845BBA21}" type="presOf" srcId="{25DF4ABE-7C9F-4559-8AB5-9B65ED81C902}" destId="{034D992A-9354-471B-9F99-15D3E648A591}" srcOrd="0" destOrd="0" presId="urn:microsoft.com/office/officeart/2008/layout/VerticalCurvedList"/>
    <dgm:cxn modelId="{066049B2-FC38-43CD-AB22-526CC30047AA}" srcId="{31690C95-38E9-494F-99C5-720A4E956BA2}" destId="{25DF4ABE-7C9F-4559-8AB5-9B65ED81C902}" srcOrd="3" destOrd="0" parTransId="{57CCF1EA-ACC5-4C6E-B5E2-DCE43CEE3B8B}" sibTransId="{F3AC73AE-BC73-42F2-AAB5-23D78A8DE52A}"/>
    <dgm:cxn modelId="{D4FB0751-EEA4-4C64-97C0-95A6D860BAD2}" srcId="{31690C95-38E9-494F-99C5-720A4E956BA2}" destId="{48663DBD-965A-41C5-9339-0FFA9738BA08}" srcOrd="0" destOrd="0" parTransId="{C2EBA5A6-96DD-42C6-8001-EEAB4F1BEA92}" sibTransId="{ACF555B9-46FF-4D06-A4EC-2EB4C78835E6}"/>
    <dgm:cxn modelId="{AB00583D-854E-46C6-9BB0-895321E5D649}" type="presParOf" srcId="{BDC4137A-3334-4962-A18D-A57F94507E33}" destId="{18B3AB75-EE57-4FD8-90C4-06564012EE05}" srcOrd="0" destOrd="0" presId="urn:microsoft.com/office/officeart/2008/layout/VerticalCurvedList"/>
    <dgm:cxn modelId="{121C78CC-9346-4ED6-8427-50DDAF73F7A6}" type="presParOf" srcId="{18B3AB75-EE57-4FD8-90C4-06564012EE05}" destId="{97784E37-879D-4BCF-9D2D-80CCAD4189CB}" srcOrd="0" destOrd="0" presId="urn:microsoft.com/office/officeart/2008/layout/VerticalCurvedList"/>
    <dgm:cxn modelId="{AD6CCEF9-5CDF-46B9-B433-E58DE0DF7ED9}" type="presParOf" srcId="{97784E37-879D-4BCF-9D2D-80CCAD4189CB}" destId="{5F13EBBB-DF3E-4F8F-8F01-99DEE0BA6BC9}" srcOrd="0" destOrd="0" presId="urn:microsoft.com/office/officeart/2008/layout/VerticalCurvedList"/>
    <dgm:cxn modelId="{1828128F-BA92-4791-AA34-E947F8F1908E}" type="presParOf" srcId="{97784E37-879D-4BCF-9D2D-80CCAD4189CB}" destId="{0F6B9BD4-0EDE-427B-8919-D168D88D9E0F}" srcOrd="1" destOrd="0" presId="urn:microsoft.com/office/officeart/2008/layout/VerticalCurvedList"/>
    <dgm:cxn modelId="{86896B6E-3547-4EBE-A0B5-761CE34F2EE6}" type="presParOf" srcId="{97784E37-879D-4BCF-9D2D-80CCAD4189CB}" destId="{EECA2362-9198-4109-B433-7695319A9277}" srcOrd="2" destOrd="0" presId="urn:microsoft.com/office/officeart/2008/layout/VerticalCurvedList"/>
    <dgm:cxn modelId="{5FB6E67E-E4A6-4B90-AC3B-446C7AC3B5FC}" type="presParOf" srcId="{97784E37-879D-4BCF-9D2D-80CCAD4189CB}" destId="{89EB5DE9-F762-4F6A-888B-D766D675AB99}" srcOrd="3" destOrd="0" presId="urn:microsoft.com/office/officeart/2008/layout/VerticalCurvedList"/>
    <dgm:cxn modelId="{57D3926E-ED64-4231-BF11-6BD97CD03F26}" type="presParOf" srcId="{18B3AB75-EE57-4FD8-90C4-06564012EE05}" destId="{EED0F71C-ED2F-420A-901F-3AD0B7938DE1}" srcOrd="1" destOrd="0" presId="urn:microsoft.com/office/officeart/2008/layout/VerticalCurvedList"/>
    <dgm:cxn modelId="{0E76E248-5BD7-4948-B6C9-9014106B0ECA}" type="presParOf" srcId="{18B3AB75-EE57-4FD8-90C4-06564012EE05}" destId="{82F6BB31-F6DD-4DF8-AD91-39B06EA2CBB8}" srcOrd="2" destOrd="0" presId="urn:microsoft.com/office/officeart/2008/layout/VerticalCurvedList"/>
    <dgm:cxn modelId="{84D6FEE4-B81E-4651-AB75-FD2834F3DC16}" type="presParOf" srcId="{82F6BB31-F6DD-4DF8-AD91-39B06EA2CBB8}" destId="{F65F05C5-4A4D-4A28-958F-EBD8367CE6AC}" srcOrd="0" destOrd="0" presId="urn:microsoft.com/office/officeart/2008/layout/VerticalCurvedList"/>
    <dgm:cxn modelId="{93828B35-360E-4FDD-8E7F-05B4CC255EA9}" type="presParOf" srcId="{18B3AB75-EE57-4FD8-90C4-06564012EE05}" destId="{83C7A02C-98E2-42E2-824B-2183C2894F31}" srcOrd="3" destOrd="0" presId="urn:microsoft.com/office/officeart/2008/layout/VerticalCurvedList"/>
    <dgm:cxn modelId="{140D0D4F-97CA-4BE4-A13F-25EBD1F2BB96}" type="presParOf" srcId="{18B3AB75-EE57-4FD8-90C4-06564012EE05}" destId="{10A328B4-7484-4CF8-88F1-04CAFDF6453D}" srcOrd="4" destOrd="0" presId="urn:microsoft.com/office/officeart/2008/layout/VerticalCurvedList"/>
    <dgm:cxn modelId="{70FC100F-B7A9-41A4-9C5B-B9191CAE6AB6}" type="presParOf" srcId="{10A328B4-7484-4CF8-88F1-04CAFDF6453D}" destId="{6A49529D-C878-47E6-84D8-84DA3F8E5341}" srcOrd="0" destOrd="0" presId="urn:microsoft.com/office/officeart/2008/layout/VerticalCurvedList"/>
    <dgm:cxn modelId="{1A13340F-463C-4531-BE77-E62B53D150D0}" type="presParOf" srcId="{18B3AB75-EE57-4FD8-90C4-06564012EE05}" destId="{3BAAED2D-C3FA-4BC4-B7F1-4C7252A3253C}" srcOrd="5" destOrd="0" presId="urn:microsoft.com/office/officeart/2008/layout/VerticalCurvedList"/>
    <dgm:cxn modelId="{225B22E2-33EA-4BED-8578-56B1CF0FB0F0}" type="presParOf" srcId="{18B3AB75-EE57-4FD8-90C4-06564012EE05}" destId="{AFBEC7B7-F33C-4FF7-9C84-1EE59280B1E3}" srcOrd="6" destOrd="0" presId="urn:microsoft.com/office/officeart/2008/layout/VerticalCurvedList"/>
    <dgm:cxn modelId="{1A8DB2AF-E262-421E-882B-7B3C5D5ADD62}" type="presParOf" srcId="{AFBEC7B7-F33C-4FF7-9C84-1EE59280B1E3}" destId="{4CA5A346-39CA-4958-9018-A7485221A125}" srcOrd="0" destOrd="0" presId="urn:microsoft.com/office/officeart/2008/layout/VerticalCurvedList"/>
    <dgm:cxn modelId="{0226E625-C3E8-45A9-8A25-EF97BB2DD35E}" type="presParOf" srcId="{18B3AB75-EE57-4FD8-90C4-06564012EE05}" destId="{034D992A-9354-471B-9F99-15D3E648A591}" srcOrd="7" destOrd="0" presId="urn:microsoft.com/office/officeart/2008/layout/VerticalCurvedList"/>
    <dgm:cxn modelId="{F8BAADEA-BA91-474B-8F73-97D0EAA7F376}" type="presParOf" srcId="{18B3AB75-EE57-4FD8-90C4-06564012EE05}" destId="{4AC391BD-1D49-4070-8150-890EBCEB51AE}" srcOrd="8" destOrd="0" presId="urn:microsoft.com/office/officeart/2008/layout/VerticalCurvedList"/>
    <dgm:cxn modelId="{EC3FF060-05B9-4338-8F8A-1AB20CE8B116}" type="presParOf" srcId="{4AC391BD-1D49-4070-8150-890EBCEB51AE}" destId="{F7AF0408-9AA3-4398-AFE9-B71F5A504AA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2A4F87-E482-4D36-A845-59BE667E59E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s-MX"/>
        </a:p>
      </dgm:t>
    </dgm:pt>
    <dgm:pt modelId="{DB845285-AD66-4B21-A09A-4F77981EE5F2}">
      <dgm:prSet phldrT="[Texto]"/>
      <dgm:spPr/>
      <dgm:t>
        <a:bodyPr/>
        <a:lstStyle/>
        <a:p>
          <a:pPr algn="ctr"/>
          <a:r>
            <a:rPr lang="es-MX" b="1" dirty="0" smtClean="0"/>
            <a:t>Innovación de producto o servicio:</a:t>
          </a:r>
          <a:r>
            <a:rPr lang="es-MX" dirty="0" smtClean="0"/>
            <a:t/>
          </a:r>
          <a:br>
            <a:rPr lang="es-MX" dirty="0" smtClean="0"/>
          </a:br>
          <a:r>
            <a:rPr lang="es-MX" dirty="0" smtClean="0"/>
            <a:t>crear mejoras significativas en las características de mayor importancia del producto o servicio.</a:t>
          </a:r>
          <a:endParaRPr lang="es-MX" dirty="0"/>
        </a:p>
      </dgm:t>
    </dgm:pt>
    <dgm:pt modelId="{9F91425F-2248-4C72-A5E9-1135D4B8393A}" type="parTrans" cxnId="{C0E0C828-B2F8-4754-8FDB-17C5405ABAE2}">
      <dgm:prSet/>
      <dgm:spPr/>
      <dgm:t>
        <a:bodyPr/>
        <a:lstStyle/>
        <a:p>
          <a:endParaRPr lang="es-MX"/>
        </a:p>
      </dgm:t>
    </dgm:pt>
    <dgm:pt modelId="{39DE1159-66F6-4585-8822-76190517CC1D}" type="sibTrans" cxnId="{C0E0C828-B2F8-4754-8FDB-17C5405ABAE2}">
      <dgm:prSet/>
      <dgm:spPr/>
      <dgm:t>
        <a:bodyPr/>
        <a:lstStyle/>
        <a:p>
          <a:endParaRPr lang="es-MX"/>
        </a:p>
      </dgm:t>
    </dgm:pt>
    <dgm:pt modelId="{D1038F35-EF75-468C-8EBB-E43E88679BB5}">
      <dgm:prSet phldrT="[Texto]"/>
      <dgm:spPr/>
      <dgm:t>
        <a:bodyPr/>
        <a:lstStyle/>
        <a:p>
          <a:r>
            <a:rPr lang="es-MX" b="1" dirty="0" smtClean="0"/>
            <a:t>Innovación de proceso:</a:t>
          </a:r>
          <a:r>
            <a:rPr lang="es-MX" dirty="0" smtClean="0"/>
            <a:t/>
          </a:r>
          <a:br>
            <a:rPr lang="es-MX" dirty="0" smtClean="0"/>
          </a:br>
          <a:r>
            <a:rPr lang="es-MX" dirty="0" smtClean="0"/>
            <a:t>implementar nuevos procesos de fabricación, logística o distribución.</a:t>
          </a:r>
          <a:endParaRPr lang="es-MX" dirty="0"/>
        </a:p>
      </dgm:t>
    </dgm:pt>
    <dgm:pt modelId="{F06F68F1-8F38-4B82-A32E-B791E7905ABB}" type="parTrans" cxnId="{3CDFA796-565C-48A7-8355-A7F4F98E7939}">
      <dgm:prSet/>
      <dgm:spPr/>
      <dgm:t>
        <a:bodyPr/>
        <a:lstStyle/>
        <a:p>
          <a:endParaRPr lang="es-MX"/>
        </a:p>
      </dgm:t>
    </dgm:pt>
    <dgm:pt modelId="{B95B2E2A-B887-484D-8548-01FBDBBFE50B}" type="sibTrans" cxnId="{3CDFA796-565C-48A7-8355-A7F4F98E7939}">
      <dgm:prSet/>
      <dgm:spPr/>
      <dgm:t>
        <a:bodyPr/>
        <a:lstStyle/>
        <a:p>
          <a:endParaRPr lang="es-MX"/>
        </a:p>
      </dgm:t>
    </dgm:pt>
    <dgm:pt modelId="{F37FBE7C-C2FF-4B71-A260-696B7487C55B}">
      <dgm:prSet phldrT="[Texto]"/>
      <dgm:spPr/>
      <dgm:t>
        <a:bodyPr/>
        <a:lstStyle/>
        <a:p>
          <a:r>
            <a:rPr lang="es-MX" b="1" dirty="0" smtClean="0"/>
            <a:t>Innovación organizacional:</a:t>
          </a:r>
          <a:r>
            <a:rPr lang="es-MX" dirty="0" smtClean="0"/>
            <a:t/>
          </a:r>
          <a:br>
            <a:rPr lang="es-MX" dirty="0" smtClean="0"/>
          </a:br>
          <a:r>
            <a:rPr lang="es-MX" dirty="0" smtClean="0"/>
            <a:t>aplicar la reingeniería de negocio en la organización del trabajo y en las relaciones hacia el exterior.</a:t>
          </a:r>
        </a:p>
        <a:p>
          <a:endParaRPr lang="es-MX" dirty="0"/>
        </a:p>
      </dgm:t>
    </dgm:pt>
    <dgm:pt modelId="{FE630BCA-4989-4BDE-8A3A-4E393A233621}" type="parTrans" cxnId="{DFB4C7D7-7BE8-48AA-85B9-926EAF7AA837}">
      <dgm:prSet/>
      <dgm:spPr/>
      <dgm:t>
        <a:bodyPr/>
        <a:lstStyle/>
        <a:p>
          <a:endParaRPr lang="es-MX"/>
        </a:p>
      </dgm:t>
    </dgm:pt>
    <dgm:pt modelId="{1066AAB5-001D-46D7-BCE4-BDE544F466C6}" type="sibTrans" cxnId="{DFB4C7D7-7BE8-48AA-85B9-926EAF7AA837}">
      <dgm:prSet/>
      <dgm:spPr/>
      <dgm:t>
        <a:bodyPr/>
        <a:lstStyle/>
        <a:p>
          <a:endParaRPr lang="es-MX"/>
        </a:p>
      </dgm:t>
    </dgm:pt>
    <dgm:pt modelId="{DB4110CB-0341-49D7-BCEE-76F9CF6550A7}">
      <dgm:prSet phldrT="[Texto]"/>
      <dgm:spPr/>
      <dgm:t>
        <a:bodyPr/>
        <a:lstStyle/>
        <a:p>
          <a:r>
            <a:rPr lang="es-MX" b="1" dirty="0" smtClean="0"/>
            <a:t>Innovación de marketing:</a:t>
          </a:r>
          <a:r>
            <a:rPr lang="es-MX" dirty="0" smtClean="0"/>
            <a:t/>
          </a:r>
          <a:br>
            <a:rPr lang="es-MX" dirty="0" smtClean="0"/>
          </a:br>
          <a:r>
            <a:rPr lang="es-MX" dirty="0" smtClean="0"/>
            <a:t>nuevos métodos de marketing, incluyendo mejoras en el diseño estético del producto o empaque, distribución y promoción.</a:t>
          </a:r>
          <a:endParaRPr lang="es-MX" dirty="0"/>
        </a:p>
      </dgm:t>
    </dgm:pt>
    <dgm:pt modelId="{357EA46B-CF9E-49C6-A06A-75BD0F79B3FC}" type="parTrans" cxnId="{38AC17AA-7AD7-4D17-8FD7-3FEFEFB4F469}">
      <dgm:prSet/>
      <dgm:spPr/>
      <dgm:t>
        <a:bodyPr/>
        <a:lstStyle/>
        <a:p>
          <a:endParaRPr lang="es-MX"/>
        </a:p>
      </dgm:t>
    </dgm:pt>
    <dgm:pt modelId="{EA7639CA-3B19-406C-9765-5C9C90DA037A}" type="sibTrans" cxnId="{38AC17AA-7AD7-4D17-8FD7-3FEFEFB4F469}">
      <dgm:prSet/>
      <dgm:spPr/>
      <dgm:t>
        <a:bodyPr/>
        <a:lstStyle/>
        <a:p>
          <a:endParaRPr lang="es-MX"/>
        </a:p>
      </dgm:t>
    </dgm:pt>
    <dgm:pt modelId="{C58D0DB4-A2A3-4749-896F-B3B15283FFAC}" type="pres">
      <dgm:prSet presAssocID="{422A4F87-E482-4D36-A845-59BE667E59E5}" presName="diagram" presStyleCnt="0">
        <dgm:presLayoutVars>
          <dgm:dir/>
          <dgm:resizeHandles val="exact"/>
        </dgm:presLayoutVars>
      </dgm:prSet>
      <dgm:spPr/>
    </dgm:pt>
    <dgm:pt modelId="{9441965C-381E-4B49-972C-D41944CDC71C}" type="pres">
      <dgm:prSet presAssocID="{DB845285-AD66-4B21-A09A-4F77981EE5F2}" presName="node" presStyleLbl="node1" presStyleIdx="0" presStyleCnt="4">
        <dgm:presLayoutVars>
          <dgm:bulletEnabled val="1"/>
        </dgm:presLayoutVars>
      </dgm:prSet>
      <dgm:spPr/>
      <dgm:t>
        <a:bodyPr/>
        <a:lstStyle/>
        <a:p>
          <a:endParaRPr lang="es-MX"/>
        </a:p>
      </dgm:t>
    </dgm:pt>
    <dgm:pt modelId="{CA97E49A-173D-4859-93FB-6129C608EBDF}" type="pres">
      <dgm:prSet presAssocID="{39DE1159-66F6-4585-8822-76190517CC1D}" presName="sibTrans" presStyleCnt="0"/>
      <dgm:spPr/>
    </dgm:pt>
    <dgm:pt modelId="{42FFB504-8E0F-4E82-A890-AB4C4FE5472D}" type="pres">
      <dgm:prSet presAssocID="{D1038F35-EF75-468C-8EBB-E43E88679BB5}" presName="node" presStyleLbl="node1" presStyleIdx="1" presStyleCnt="4">
        <dgm:presLayoutVars>
          <dgm:bulletEnabled val="1"/>
        </dgm:presLayoutVars>
      </dgm:prSet>
      <dgm:spPr/>
      <dgm:t>
        <a:bodyPr/>
        <a:lstStyle/>
        <a:p>
          <a:endParaRPr lang="es-MX"/>
        </a:p>
      </dgm:t>
    </dgm:pt>
    <dgm:pt modelId="{831ADDB5-1811-48F3-9ED9-10E223030193}" type="pres">
      <dgm:prSet presAssocID="{B95B2E2A-B887-484D-8548-01FBDBBFE50B}" presName="sibTrans" presStyleCnt="0"/>
      <dgm:spPr/>
    </dgm:pt>
    <dgm:pt modelId="{1B742E1E-7091-42C1-BF33-FD086221701F}" type="pres">
      <dgm:prSet presAssocID="{F37FBE7C-C2FF-4B71-A260-696B7487C55B}" presName="node" presStyleLbl="node1" presStyleIdx="2" presStyleCnt="4">
        <dgm:presLayoutVars>
          <dgm:bulletEnabled val="1"/>
        </dgm:presLayoutVars>
      </dgm:prSet>
      <dgm:spPr/>
      <dgm:t>
        <a:bodyPr/>
        <a:lstStyle/>
        <a:p>
          <a:endParaRPr lang="es-MX"/>
        </a:p>
      </dgm:t>
    </dgm:pt>
    <dgm:pt modelId="{59E8F50C-DEBB-4571-8DDA-E2F6BDE1777A}" type="pres">
      <dgm:prSet presAssocID="{1066AAB5-001D-46D7-BCE4-BDE544F466C6}" presName="sibTrans" presStyleCnt="0"/>
      <dgm:spPr/>
    </dgm:pt>
    <dgm:pt modelId="{E2D6A9BD-3244-4013-8C0E-411293A3AEA2}" type="pres">
      <dgm:prSet presAssocID="{DB4110CB-0341-49D7-BCEE-76F9CF6550A7}" presName="node" presStyleLbl="node1" presStyleIdx="3" presStyleCnt="4">
        <dgm:presLayoutVars>
          <dgm:bulletEnabled val="1"/>
        </dgm:presLayoutVars>
      </dgm:prSet>
      <dgm:spPr/>
      <dgm:t>
        <a:bodyPr/>
        <a:lstStyle/>
        <a:p>
          <a:endParaRPr lang="es-MX"/>
        </a:p>
      </dgm:t>
    </dgm:pt>
  </dgm:ptLst>
  <dgm:cxnLst>
    <dgm:cxn modelId="{3CDFA796-565C-48A7-8355-A7F4F98E7939}" srcId="{422A4F87-E482-4D36-A845-59BE667E59E5}" destId="{D1038F35-EF75-468C-8EBB-E43E88679BB5}" srcOrd="1" destOrd="0" parTransId="{F06F68F1-8F38-4B82-A32E-B791E7905ABB}" sibTransId="{B95B2E2A-B887-484D-8548-01FBDBBFE50B}"/>
    <dgm:cxn modelId="{2485867A-B0EE-4635-8816-B6A0DE43864E}" type="presOf" srcId="{DB845285-AD66-4B21-A09A-4F77981EE5F2}" destId="{9441965C-381E-4B49-972C-D41944CDC71C}" srcOrd="0" destOrd="0" presId="urn:microsoft.com/office/officeart/2005/8/layout/default"/>
    <dgm:cxn modelId="{D51941E2-C635-4821-B535-C966492AFEB2}" type="presOf" srcId="{422A4F87-E482-4D36-A845-59BE667E59E5}" destId="{C58D0DB4-A2A3-4749-896F-B3B15283FFAC}" srcOrd="0" destOrd="0" presId="urn:microsoft.com/office/officeart/2005/8/layout/default"/>
    <dgm:cxn modelId="{38AC17AA-7AD7-4D17-8FD7-3FEFEFB4F469}" srcId="{422A4F87-E482-4D36-A845-59BE667E59E5}" destId="{DB4110CB-0341-49D7-BCEE-76F9CF6550A7}" srcOrd="3" destOrd="0" parTransId="{357EA46B-CF9E-49C6-A06A-75BD0F79B3FC}" sibTransId="{EA7639CA-3B19-406C-9765-5C9C90DA037A}"/>
    <dgm:cxn modelId="{DFB4C7D7-7BE8-48AA-85B9-926EAF7AA837}" srcId="{422A4F87-E482-4D36-A845-59BE667E59E5}" destId="{F37FBE7C-C2FF-4B71-A260-696B7487C55B}" srcOrd="2" destOrd="0" parTransId="{FE630BCA-4989-4BDE-8A3A-4E393A233621}" sibTransId="{1066AAB5-001D-46D7-BCE4-BDE544F466C6}"/>
    <dgm:cxn modelId="{9FACBFB0-5A0C-4026-ABD0-3A471224B6F0}" type="presOf" srcId="{F37FBE7C-C2FF-4B71-A260-696B7487C55B}" destId="{1B742E1E-7091-42C1-BF33-FD086221701F}" srcOrd="0" destOrd="0" presId="urn:microsoft.com/office/officeart/2005/8/layout/default"/>
    <dgm:cxn modelId="{521E5424-4886-4867-B1D7-18EA96F5A691}" type="presOf" srcId="{DB4110CB-0341-49D7-BCEE-76F9CF6550A7}" destId="{E2D6A9BD-3244-4013-8C0E-411293A3AEA2}" srcOrd="0" destOrd="0" presId="urn:microsoft.com/office/officeart/2005/8/layout/default"/>
    <dgm:cxn modelId="{4A9C083F-BD91-4C2F-8811-2F758B77C3A7}" type="presOf" srcId="{D1038F35-EF75-468C-8EBB-E43E88679BB5}" destId="{42FFB504-8E0F-4E82-A890-AB4C4FE5472D}" srcOrd="0" destOrd="0" presId="urn:microsoft.com/office/officeart/2005/8/layout/default"/>
    <dgm:cxn modelId="{C0E0C828-B2F8-4754-8FDB-17C5405ABAE2}" srcId="{422A4F87-E482-4D36-A845-59BE667E59E5}" destId="{DB845285-AD66-4B21-A09A-4F77981EE5F2}" srcOrd="0" destOrd="0" parTransId="{9F91425F-2248-4C72-A5E9-1135D4B8393A}" sibTransId="{39DE1159-66F6-4585-8822-76190517CC1D}"/>
    <dgm:cxn modelId="{E955F276-65A0-4008-AF8B-9B344DC0ED1E}" type="presParOf" srcId="{C58D0DB4-A2A3-4749-896F-B3B15283FFAC}" destId="{9441965C-381E-4B49-972C-D41944CDC71C}" srcOrd="0" destOrd="0" presId="urn:microsoft.com/office/officeart/2005/8/layout/default"/>
    <dgm:cxn modelId="{0DE1C885-7758-4A07-ABED-375BF0393F49}" type="presParOf" srcId="{C58D0DB4-A2A3-4749-896F-B3B15283FFAC}" destId="{CA97E49A-173D-4859-93FB-6129C608EBDF}" srcOrd="1" destOrd="0" presId="urn:microsoft.com/office/officeart/2005/8/layout/default"/>
    <dgm:cxn modelId="{767DE597-4999-4F78-9E82-5B30DCE751BA}" type="presParOf" srcId="{C58D0DB4-A2A3-4749-896F-B3B15283FFAC}" destId="{42FFB504-8E0F-4E82-A890-AB4C4FE5472D}" srcOrd="2" destOrd="0" presId="urn:microsoft.com/office/officeart/2005/8/layout/default"/>
    <dgm:cxn modelId="{AFEC3AB3-A6E7-465C-B5BE-586585A75C4E}" type="presParOf" srcId="{C58D0DB4-A2A3-4749-896F-B3B15283FFAC}" destId="{831ADDB5-1811-48F3-9ED9-10E223030193}" srcOrd="3" destOrd="0" presId="urn:microsoft.com/office/officeart/2005/8/layout/default"/>
    <dgm:cxn modelId="{B17254AA-82A6-43DA-98F8-8ECBEC283E93}" type="presParOf" srcId="{C58D0DB4-A2A3-4749-896F-B3B15283FFAC}" destId="{1B742E1E-7091-42C1-BF33-FD086221701F}" srcOrd="4" destOrd="0" presId="urn:microsoft.com/office/officeart/2005/8/layout/default"/>
    <dgm:cxn modelId="{B4ABED39-4C66-41C4-9E38-7FCFDE5EA09F}" type="presParOf" srcId="{C58D0DB4-A2A3-4749-896F-B3B15283FFAC}" destId="{59E8F50C-DEBB-4571-8DDA-E2F6BDE1777A}" srcOrd="5" destOrd="0" presId="urn:microsoft.com/office/officeart/2005/8/layout/default"/>
    <dgm:cxn modelId="{ED9801E2-D971-4B43-8E27-293FF890BAA1}" type="presParOf" srcId="{C58D0DB4-A2A3-4749-896F-B3B15283FFAC}" destId="{E2D6A9BD-3244-4013-8C0E-411293A3AEA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B9BD4-0EDE-427B-8919-D168D88D9E0F}">
      <dsp:nvSpPr>
        <dsp:cNvPr id="0" name=""/>
        <dsp:cNvSpPr/>
      </dsp:nvSpPr>
      <dsp:spPr>
        <a:xfrm>
          <a:off x="-3691990" y="-567227"/>
          <a:ext cx="4400895" cy="4400895"/>
        </a:xfrm>
        <a:prstGeom prst="blockArc">
          <a:avLst>
            <a:gd name="adj1" fmla="val 18900000"/>
            <a:gd name="adj2" fmla="val 2700000"/>
            <a:gd name="adj3" fmla="val 491"/>
          </a:avLst>
        </a:prstGeom>
        <a:noFill/>
        <a:ln w="25400" cap="flat" cmpd="sng"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ED0F71C-ED2F-420A-901F-3AD0B7938DE1}">
      <dsp:nvSpPr>
        <dsp:cNvPr id="0" name=""/>
        <dsp:cNvSpPr/>
      </dsp:nvSpPr>
      <dsp:spPr>
        <a:xfrm>
          <a:off x="371594" y="251123"/>
          <a:ext cx="4493095" cy="502509"/>
        </a:xfrm>
        <a:prstGeom prst="rect">
          <a:avLst/>
        </a:prstGeom>
        <a:solidFill>
          <a:schemeClr val="accent1">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867" tIns="55880" rIns="55880" bIns="55880" numCol="1" spcCol="1270" anchor="ctr" anchorCtr="0">
          <a:noAutofit/>
        </a:bodyPr>
        <a:lstStyle/>
        <a:p>
          <a:pPr lvl="0" algn="l" defTabSz="977900">
            <a:lnSpc>
              <a:spcPct val="90000"/>
            </a:lnSpc>
            <a:spcBef>
              <a:spcPct val="0"/>
            </a:spcBef>
            <a:spcAft>
              <a:spcPct val="35000"/>
            </a:spcAft>
          </a:pPr>
          <a:r>
            <a:rPr lang="es-MX" sz="2200" kern="1200" dirty="0" smtClean="0"/>
            <a:t>Los culturales</a:t>
          </a:r>
          <a:endParaRPr lang="es-MX" sz="2200" kern="1200" dirty="0"/>
        </a:p>
      </dsp:txBody>
      <dsp:txXfrm>
        <a:off x="371594" y="251123"/>
        <a:ext cx="4493095" cy="502509"/>
      </dsp:txXfrm>
    </dsp:sp>
    <dsp:sp modelId="{F65F05C5-4A4D-4A28-958F-EBD8367CE6AC}">
      <dsp:nvSpPr>
        <dsp:cNvPr id="0" name=""/>
        <dsp:cNvSpPr/>
      </dsp:nvSpPr>
      <dsp:spPr>
        <a:xfrm>
          <a:off x="57526" y="188310"/>
          <a:ext cx="628136" cy="62813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3C7A02C-98E2-42E2-824B-2183C2894F31}">
      <dsp:nvSpPr>
        <dsp:cNvPr id="0" name=""/>
        <dsp:cNvSpPr/>
      </dsp:nvSpPr>
      <dsp:spPr>
        <a:xfrm>
          <a:off x="659694" y="1005018"/>
          <a:ext cx="4204995" cy="502509"/>
        </a:xfrm>
        <a:prstGeom prst="rect">
          <a:avLst/>
        </a:prstGeom>
        <a:solidFill>
          <a:schemeClr val="accent1">
            <a:alpha val="90000"/>
            <a:hueOff val="0"/>
            <a:satOff val="0"/>
            <a:lumOff val="0"/>
            <a:alphaOff val="-1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867" tIns="55880" rIns="55880" bIns="55880" numCol="1" spcCol="1270" anchor="ctr" anchorCtr="0">
          <a:noAutofit/>
        </a:bodyPr>
        <a:lstStyle/>
        <a:p>
          <a:pPr lvl="0" algn="l" defTabSz="977900">
            <a:lnSpc>
              <a:spcPct val="90000"/>
            </a:lnSpc>
            <a:spcBef>
              <a:spcPct val="0"/>
            </a:spcBef>
            <a:spcAft>
              <a:spcPct val="35000"/>
            </a:spcAft>
          </a:pPr>
          <a:r>
            <a:rPr lang="es-MX" sz="2200" kern="1200" dirty="0" smtClean="0"/>
            <a:t>El desarrollo de los mercados </a:t>
          </a:r>
          <a:endParaRPr lang="es-MX" sz="2200" kern="1200" dirty="0"/>
        </a:p>
      </dsp:txBody>
      <dsp:txXfrm>
        <a:off x="659694" y="1005018"/>
        <a:ext cx="4204995" cy="502509"/>
      </dsp:txXfrm>
    </dsp:sp>
    <dsp:sp modelId="{6A49529D-C878-47E6-84D8-84DA3F8E5341}">
      <dsp:nvSpPr>
        <dsp:cNvPr id="0" name=""/>
        <dsp:cNvSpPr/>
      </dsp:nvSpPr>
      <dsp:spPr>
        <a:xfrm>
          <a:off x="345626" y="942204"/>
          <a:ext cx="628136" cy="62813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AAED2D-C3FA-4BC4-B7F1-4C7252A3253C}">
      <dsp:nvSpPr>
        <dsp:cNvPr id="0" name=""/>
        <dsp:cNvSpPr/>
      </dsp:nvSpPr>
      <dsp:spPr>
        <a:xfrm>
          <a:off x="659694" y="1758912"/>
          <a:ext cx="4204995" cy="502509"/>
        </a:xfrm>
        <a:prstGeom prst="rect">
          <a:avLst/>
        </a:prstGeom>
        <a:solidFill>
          <a:schemeClr val="accent1">
            <a:alpha val="90000"/>
            <a:hueOff val="0"/>
            <a:satOff val="0"/>
            <a:lumOff val="0"/>
            <a:alphaOff val="-2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867" tIns="55880" rIns="55880" bIns="55880" numCol="1" spcCol="1270" anchor="ctr" anchorCtr="0">
          <a:noAutofit/>
        </a:bodyPr>
        <a:lstStyle/>
        <a:p>
          <a:pPr lvl="0" algn="l" defTabSz="977900">
            <a:lnSpc>
              <a:spcPct val="90000"/>
            </a:lnSpc>
            <a:spcBef>
              <a:spcPct val="0"/>
            </a:spcBef>
            <a:spcAft>
              <a:spcPct val="35000"/>
            </a:spcAft>
          </a:pPr>
          <a:r>
            <a:rPr lang="es-MX" sz="2200" kern="1200" smtClean="0"/>
            <a:t>La legislación</a:t>
          </a:r>
          <a:endParaRPr lang="es-MX" sz="2200" kern="1200" dirty="0" smtClean="0"/>
        </a:p>
      </dsp:txBody>
      <dsp:txXfrm>
        <a:off x="659694" y="1758912"/>
        <a:ext cx="4204995" cy="502509"/>
      </dsp:txXfrm>
    </dsp:sp>
    <dsp:sp modelId="{4CA5A346-39CA-4958-9018-A7485221A125}">
      <dsp:nvSpPr>
        <dsp:cNvPr id="0" name=""/>
        <dsp:cNvSpPr/>
      </dsp:nvSpPr>
      <dsp:spPr>
        <a:xfrm>
          <a:off x="345626" y="1696098"/>
          <a:ext cx="628136" cy="62813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34D992A-9354-471B-9F99-15D3E648A591}">
      <dsp:nvSpPr>
        <dsp:cNvPr id="0" name=""/>
        <dsp:cNvSpPr/>
      </dsp:nvSpPr>
      <dsp:spPr>
        <a:xfrm>
          <a:off x="371594" y="2512806"/>
          <a:ext cx="4493095" cy="502509"/>
        </a:xfrm>
        <a:prstGeom prst="rect">
          <a:avLst/>
        </a:prstGeom>
        <a:solidFill>
          <a:schemeClr val="accent1">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867" tIns="55880" rIns="55880" bIns="55880" numCol="1" spcCol="1270" anchor="ctr" anchorCtr="0">
          <a:noAutofit/>
        </a:bodyPr>
        <a:lstStyle/>
        <a:p>
          <a:pPr lvl="0" algn="l" defTabSz="977900">
            <a:lnSpc>
              <a:spcPct val="90000"/>
            </a:lnSpc>
            <a:spcBef>
              <a:spcPct val="0"/>
            </a:spcBef>
            <a:spcAft>
              <a:spcPct val="35000"/>
            </a:spcAft>
          </a:pPr>
          <a:r>
            <a:rPr lang="es-MX" sz="2200" kern="1200" smtClean="0"/>
            <a:t>La competencia</a:t>
          </a:r>
          <a:endParaRPr lang="es-MX" sz="2200" kern="1200" dirty="0" smtClean="0"/>
        </a:p>
      </dsp:txBody>
      <dsp:txXfrm>
        <a:off x="371594" y="2512806"/>
        <a:ext cx="4493095" cy="502509"/>
      </dsp:txXfrm>
    </dsp:sp>
    <dsp:sp modelId="{F7AF0408-9AA3-4398-AFE9-B71F5A504AAE}">
      <dsp:nvSpPr>
        <dsp:cNvPr id="0" name=""/>
        <dsp:cNvSpPr/>
      </dsp:nvSpPr>
      <dsp:spPr>
        <a:xfrm>
          <a:off x="57526" y="2449993"/>
          <a:ext cx="628136" cy="62813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1965C-381E-4B49-972C-D41944CDC71C}">
      <dsp:nvSpPr>
        <dsp:cNvPr id="0" name=""/>
        <dsp:cNvSpPr/>
      </dsp:nvSpPr>
      <dsp:spPr>
        <a:xfrm>
          <a:off x="63034" y="1670"/>
          <a:ext cx="3336309" cy="200178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Innovación de producto o servicio:</a:t>
          </a:r>
          <a:r>
            <a:rPr lang="es-MX" sz="1900" kern="1200" dirty="0" smtClean="0"/>
            <a:t/>
          </a:r>
          <a:br>
            <a:rPr lang="es-MX" sz="1900" kern="1200" dirty="0" smtClean="0"/>
          </a:br>
          <a:r>
            <a:rPr lang="es-MX" sz="1900" kern="1200" dirty="0" smtClean="0"/>
            <a:t>crear mejoras significativas en las características de mayor importancia del producto o servicio.</a:t>
          </a:r>
          <a:endParaRPr lang="es-MX" sz="1900" kern="1200" dirty="0"/>
        </a:p>
      </dsp:txBody>
      <dsp:txXfrm>
        <a:off x="63034" y="1670"/>
        <a:ext cx="3336309" cy="2001785"/>
      </dsp:txXfrm>
    </dsp:sp>
    <dsp:sp modelId="{42FFB504-8E0F-4E82-A890-AB4C4FE5472D}">
      <dsp:nvSpPr>
        <dsp:cNvPr id="0" name=""/>
        <dsp:cNvSpPr/>
      </dsp:nvSpPr>
      <dsp:spPr>
        <a:xfrm>
          <a:off x="3732975" y="1670"/>
          <a:ext cx="3336309" cy="200178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Innovación de proceso:</a:t>
          </a:r>
          <a:r>
            <a:rPr lang="es-MX" sz="1900" kern="1200" dirty="0" smtClean="0"/>
            <a:t/>
          </a:r>
          <a:br>
            <a:rPr lang="es-MX" sz="1900" kern="1200" dirty="0" smtClean="0"/>
          </a:br>
          <a:r>
            <a:rPr lang="es-MX" sz="1900" kern="1200" dirty="0" smtClean="0"/>
            <a:t>implementar nuevos procesos de fabricación, logística o distribución.</a:t>
          </a:r>
          <a:endParaRPr lang="es-MX" sz="1900" kern="1200" dirty="0"/>
        </a:p>
      </dsp:txBody>
      <dsp:txXfrm>
        <a:off x="3732975" y="1670"/>
        <a:ext cx="3336309" cy="2001785"/>
      </dsp:txXfrm>
    </dsp:sp>
    <dsp:sp modelId="{1B742E1E-7091-42C1-BF33-FD086221701F}">
      <dsp:nvSpPr>
        <dsp:cNvPr id="0" name=""/>
        <dsp:cNvSpPr/>
      </dsp:nvSpPr>
      <dsp:spPr>
        <a:xfrm>
          <a:off x="63034" y="2337086"/>
          <a:ext cx="3336309" cy="200178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Innovación organizacional:</a:t>
          </a:r>
          <a:r>
            <a:rPr lang="es-MX" sz="1900" kern="1200" dirty="0" smtClean="0"/>
            <a:t/>
          </a:r>
          <a:br>
            <a:rPr lang="es-MX" sz="1900" kern="1200" dirty="0" smtClean="0"/>
          </a:br>
          <a:r>
            <a:rPr lang="es-MX" sz="1900" kern="1200" dirty="0" smtClean="0"/>
            <a:t>aplicar la reingeniería de negocio en la organización del trabajo y en las relaciones hacia el exterior.</a:t>
          </a:r>
        </a:p>
        <a:p>
          <a:pPr lvl="0" algn="ctr" defTabSz="844550">
            <a:lnSpc>
              <a:spcPct val="90000"/>
            </a:lnSpc>
            <a:spcBef>
              <a:spcPct val="0"/>
            </a:spcBef>
            <a:spcAft>
              <a:spcPct val="35000"/>
            </a:spcAft>
          </a:pPr>
          <a:endParaRPr lang="es-MX" sz="1900" kern="1200" dirty="0"/>
        </a:p>
      </dsp:txBody>
      <dsp:txXfrm>
        <a:off x="63034" y="2337086"/>
        <a:ext cx="3336309" cy="2001785"/>
      </dsp:txXfrm>
    </dsp:sp>
    <dsp:sp modelId="{E2D6A9BD-3244-4013-8C0E-411293A3AEA2}">
      <dsp:nvSpPr>
        <dsp:cNvPr id="0" name=""/>
        <dsp:cNvSpPr/>
      </dsp:nvSpPr>
      <dsp:spPr>
        <a:xfrm>
          <a:off x="3732975" y="2337086"/>
          <a:ext cx="3336309" cy="200178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Innovación de marketing:</a:t>
          </a:r>
          <a:r>
            <a:rPr lang="es-MX" sz="1900" kern="1200" dirty="0" smtClean="0"/>
            <a:t/>
          </a:r>
          <a:br>
            <a:rPr lang="es-MX" sz="1900" kern="1200" dirty="0" smtClean="0"/>
          </a:br>
          <a:r>
            <a:rPr lang="es-MX" sz="1900" kern="1200" dirty="0" smtClean="0"/>
            <a:t>nuevos métodos de marketing, incluyendo mejoras en el diseño estético del producto o empaque, distribución y promoción.</a:t>
          </a:r>
          <a:endParaRPr lang="es-MX" sz="1900" kern="1200" dirty="0"/>
        </a:p>
      </dsp:txBody>
      <dsp:txXfrm>
        <a:off x="3732975" y="2337086"/>
        <a:ext cx="3336309" cy="200178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422017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088dfe98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088dfe9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Google Shape;14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 name="Google Shape;9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088dfe9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088dfe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088dfe989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088dfe98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088dfe98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088dfe98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088dfe989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088dfe98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088dfe989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088dfe98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 name="Google Shape;35;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oastbrief.com.mx/2016/03/la-innovacion-como-ventaja-competitiva/" TargetMode="External"/><Relationship Id="rId2" Type="http://schemas.openxmlformats.org/officeDocument/2006/relationships/hyperlink" Target="http://emprendedorglobal.info/adaptacion-de-producto-a-nuevos-mercados/" TargetMode="External"/><Relationship Id="rId1" Type="http://schemas.openxmlformats.org/officeDocument/2006/relationships/slideLayout" Target="../slideLayouts/slideLayout2.xml"/><Relationship Id="rId4" Type="http://schemas.openxmlformats.org/officeDocument/2006/relationships/hyperlink" Target="https://www.crecenegocios.com/adaptarse-a-los-cambios-del-mercado/"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formulaenlosnegocios.com.mx/10-claves-para-adaptar-tu-empresa-en-tiempos-modernos/" TargetMode="External"/><Relationship Id="rId3" Type="http://schemas.openxmlformats.org/officeDocument/2006/relationships/hyperlink" Target="https://es.dreamstime.com/stock-de-ilustraci%C3%B3n-investigaci%C3%B3n-del-cliente-image84360943" TargetMode="External"/><Relationship Id="rId7" Type="http://schemas.openxmlformats.org/officeDocument/2006/relationships/hyperlink" Target="http://mundodelaempresa.blogspot.com/2011/09/estrategia-la-innovacion-como-fuente-de.html" TargetMode="External"/><Relationship Id="rId2" Type="http://schemas.openxmlformats.org/officeDocument/2006/relationships/hyperlink" Target="https://cn.depositphotos.com/45910419/stock-illustration-e-commerce-symbols-and-internet.html" TargetMode="External"/><Relationship Id="rId1" Type="http://schemas.openxmlformats.org/officeDocument/2006/relationships/slideLayout" Target="../slideLayouts/slideLayout2.xml"/><Relationship Id="rId6" Type="http://schemas.openxmlformats.org/officeDocument/2006/relationships/hyperlink" Target="https://www.themuse.com/advice/10-ways-you-can-innovate-at-work-every-single-dayno-matter-how-boring-your-job-title" TargetMode="External"/><Relationship Id="rId5" Type="http://schemas.openxmlformats.org/officeDocument/2006/relationships/hyperlink" Target="https://www.merca20.com/competencia-buena-o-mala/" TargetMode="External"/><Relationship Id="rId10" Type="http://schemas.openxmlformats.org/officeDocument/2006/relationships/hyperlink" Target="https://www.open-ideas.es/7-aspectos-claves-para-satisfacer-a-tus-e-clientes/" TargetMode="External"/><Relationship Id="rId4" Type="http://schemas.openxmlformats.org/officeDocument/2006/relationships/hyperlink" Target="https://www.iebschool.com/blog/marketing-inteligente-marketing-digital/" TargetMode="External"/><Relationship Id="rId9" Type="http://schemas.openxmlformats.org/officeDocument/2006/relationships/hyperlink" Target="https://www.lagaceta.com.ar/nota/712682/dinero/tendencia-mercado-laboral-buscar-perfiles-multifuncionale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portada P.pdf"/>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2;p20"/>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Marcador de contenido 2"/>
          <p:cNvSpPr txBox="1">
            <a:spLocks/>
          </p:cNvSpPr>
          <p:nvPr/>
        </p:nvSpPr>
        <p:spPr>
          <a:xfrm>
            <a:off x="1789906" y="212788"/>
            <a:ext cx="5564188" cy="929925"/>
          </a:xfrm>
          <a:prstGeom prst="rect">
            <a:avLst/>
          </a:prstGeom>
        </p:spPr>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800" dirty="0" smtClean="0">
                <a:solidFill>
                  <a:schemeClr val="bg2">
                    <a:lumMod val="60000"/>
                    <a:lumOff val="40000"/>
                  </a:schemeClr>
                </a:solidFill>
              </a:rPr>
              <a:t>Tipos de innovación que ayudarán a crear la ventaja competitiva esperada</a:t>
            </a:r>
          </a:p>
          <a:p>
            <a:endParaRPr lang="es-MX" dirty="0"/>
          </a:p>
        </p:txBody>
      </p:sp>
      <p:graphicFrame>
        <p:nvGraphicFramePr>
          <p:cNvPr id="7" name="6 Diagrama"/>
          <p:cNvGraphicFramePr/>
          <p:nvPr>
            <p:extLst>
              <p:ext uri="{D42A27DB-BD31-4B8C-83A1-F6EECF244321}">
                <p14:modId xmlns:p14="http://schemas.microsoft.com/office/powerpoint/2010/main" val="2680461911"/>
              </p:ext>
            </p:extLst>
          </p:nvPr>
        </p:nvGraphicFramePr>
        <p:xfrm>
          <a:off x="1005840" y="1258728"/>
          <a:ext cx="7132320" cy="4340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98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2;p20"/>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Marcador de contenido 2"/>
          <p:cNvSpPr txBox="1">
            <a:spLocks/>
          </p:cNvSpPr>
          <p:nvPr/>
        </p:nvSpPr>
        <p:spPr>
          <a:xfrm>
            <a:off x="5080001" y="2549201"/>
            <a:ext cx="3891279" cy="21376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dirty="0" smtClean="0"/>
              <a:t>Adaptarse al cambio significa tomar decisiones que encaminen nuestro negocio o empresa a aprovechar las oportunidades, o hacer frente a las amenazas que se estén dando como producto de los cambios, o movimientos del mercado.</a:t>
            </a:r>
          </a:p>
          <a:p>
            <a:endParaRPr lang="es-MX" dirty="0"/>
          </a:p>
        </p:txBody>
      </p:sp>
      <p:sp>
        <p:nvSpPr>
          <p:cNvPr id="4" name="Título 1"/>
          <p:cNvSpPr txBox="1">
            <a:spLocks/>
          </p:cNvSpPr>
          <p:nvPr/>
        </p:nvSpPr>
        <p:spPr>
          <a:xfrm>
            <a:off x="1739106" y="529188"/>
            <a:ext cx="5665787" cy="6311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400" dirty="0" smtClean="0"/>
              <a:t>Adaptación a los cambios de mercados</a:t>
            </a:r>
            <a:endParaRPr lang="es-MX" sz="2400" dirty="0"/>
          </a:p>
        </p:txBody>
      </p:sp>
      <p:pic>
        <p:nvPicPr>
          <p:cNvPr id="7170" name="Picture 2" descr="moder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 y="1941614"/>
            <a:ext cx="47625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3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Marcador de contenido 2"/>
          <p:cNvSpPr txBox="1">
            <a:spLocks/>
          </p:cNvSpPr>
          <p:nvPr/>
        </p:nvSpPr>
        <p:spPr>
          <a:xfrm>
            <a:off x="839946" y="776597"/>
            <a:ext cx="7464108" cy="25152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dirty="0" smtClean="0"/>
              <a:t>Un empresario no sólo debe estar atento a todo lo que pueda suceder en el mercado o entorno, sino también, debe tratar de prever estos cambios.</a:t>
            </a:r>
          </a:p>
          <a:p>
            <a:pPr algn="just"/>
            <a:r>
              <a:rPr lang="es-MX" sz="1800" dirty="0" smtClean="0"/>
              <a:t>	Para ello, debe estar permanentemente capacitándose, asistiendo a cursos o seminarios, leyendo publicaciones, informándose sobre los nuevos avances, las nuevas tecnologías, investigando sobre las nuevas tendencias, las nuevas modas, observando las nuevas costumbres o hábitos de los consumidores, indagando sobre sus nuevas preferencias o gustos, entre otros.</a:t>
            </a:r>
            <a:endParaRPr lang="es-MX" sz="1800" dirty="0"/>
          </a:p>
        </p:txBody>
      </p:sp>
      <p:pic>
        <p:nvPicPr>
          <p:cNvPr id="8194" name="Picture 2" descr="https://img.lagaceta.com.ar/fotos/notas/2016/12/24/712682_201612231836110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868" y="3429000"/>
            <a:ext cx="2374264" cy="2531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Marcador de contenido 2"/>
          <p:cNvSpPr txBox="1">
            <a:spLocks/>
          </p:cNvSpPr>
          <p:nvPr/>
        </p:nvSpPr>
        <p:spPr>
          <a:xfrm>
            <a:off x="885136" y="372582"/>
            <a:ext cx="7373727" cy="27804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dirty="0" smtClean="0"/>
              <a:t>Una vez detectados los cambios, se debe ser lo suficientemente flexible como para guiar su negocio o empresa de tal forma que puedan aprovechar las oportunidades o hacer frente a las amenazas que impliquen estos cambios.</a:t>
            </a:r>
          </a:p>
          <a:p>
            <a:pPr algn="just"/>
            <a:r>
              <a:rPr lang="es-MX" sz="1800" dirty="0" smtClean="0"/>
              <a:t>	Si un empresario detecta nuevas necesidades, preferencias o gustos en los consumidores, debe inmediatamente diseñar nuevos productos o rediseñar los que ya tiene, para que se adapten y satisfagan estas nuevas necesidades, preferencias o gustos.</a:t>
            </a:r>
          </a:p>
          <a:p>
            <a:endParaRPr lang="es-MX" dirty="0"/>
          </a:p>
        </p:txBody>
      </p:sp>
      <p:pic>
        <p:nvPicPr>
          <p:cNvPr id="9218" name="Picture 2" descr="https://www.open-ideas.es/wp-content/uploads/atencion-al-cliente-300x2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985" y="2916821"/>
            <a:ext cx="3796030" cy="3264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2;p22"/>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2 CuadroTexto"/>
          <p:cNvSpPr txBox="1"/>
          <p:nvPr/>
        </p:nvSpPr>
        <p:spPr>
          <a:xfrm>
            <a:off x="477520" y="772162"/>
            <a:ext cx="8138160" cy="2723823"/>
          </a:xfrm>
          <a:prstGeom prst="rect">
            <a:avLst/>
          </a:prstGeom>
          <a:noFill/>
        </p:spPr>
        <p:txBody>
          <a:bodyPr wrap="square" rtlCol="0">
            <a:spAutoFit/>
          </a:bodyPr>
          <a:lstStyle/>
          <a:p>
            <a:r>
              <a:rPr lang="es-MX" dirty="0" smtClean="0"/>
              <a:t>Bibliografía</a:t>
            </a:r>
          </a:p>
          <a:p>
            <a:endParaRPr lang="es-MX" dirty="0"/>
          </a:p>
          <a:p>
            <a:pPr marL="252000" indent="-457200">
              <a:defRPr/>
            </a:pPr>
            <a:r>
              <a:rPr lang="es-MX" sz="1100" dirty="0" err="1"/>
              <a:t>Lamb</a:t>
            </a:r>
            <a:r>
              <a:rPr lang="es-MX" sz="1100" dirty="0"/>
              <a:t>, C., </a:t>
            </a:r>
            <a:r>
              <a:rPr lang="es-MX" sz="1100" dirty="0" err="1"/>
              <a:t>Hair</a:t>
            </a:r>
            <a:r>
              <a:rPr lang="es-MX" sz="1100" dirty="0"/>
              <a:t>, J. y </a:t>
            </a:r>
            <a:r>
              <a:rPr lang="es-MX" sz="1100" dirty="0" err="1"/>
              <a:t>McDaniels</a:t>
            </a:r>
            <a:r>
              <a:rPr lang="es-MX" sz="1100" dirty="0"/>
              <a:t>, C. (2011). </a:t>
            </a:r>
            <a:r>
              <a:rPr lang="es-MX" sz="1100" i="1" dirty="0"/>
              <a:t>Marketing</a:t>
            </a:r>
            <a:r>
              <a:rPr lang="es-MX" sz="1100" dirty="0"/>
              <a:t> (11ª ed.). (Trad. G. Meza y M. </a:t>
            </a:r>
            <a:r>
              <a:rPr lang="es-MX" sz="1100" dirty="0" err="1"/>
              <a:t>Mauri</a:t>
            </a:r>
            <a:r>
              <a:rPr lang="es-MX" sz="1100" dirty="0"/>
              <a:t>). México: </a:t>
            </a:r>
            <a:r>
              <a:rPr lang="es-MX" sz="1100" dirty="0" err="1"/>
              <a:t>Cencage</a:t>
            </a:r>
            <a:r>
              <a:rPr lang="es-MX" sz="1100" dirty="0"/>
              <a:t> Editores</a:t>
            </a:r>
          </a:p>
          <a:p>
            <a:pPr marL="252000" indent="-457200">
              <a:defRPr/>
            </a:pPr>
            <a:endParaRPr lang="es-MX" sz="1100" dirty="0"/>
          </a:p>
          <a:p>
            <a:pPr marL="252000" indent="-457200">
              <a:defRPr/>
            </a:pPr>
            <a:r>
              <a:rPr lang="es-MX" sz="1100" dirty="0" err="1"/>
              <a:t>Kotler</a:t>
            </a:r>
            <a:r>
              <a:rPr lang="es-MX" sz="1100" dirty="0"/>
              <a:t>, P., </a:t>
            </a:r>
            <a:r>
              <a:rPr lang="es-MX" sz="1100" dirty="0" err="1"/>
              <a:t>Amstrong</a:t>
            </a:r>
            <a:r>
              <a:rPr lang="es-MX" sz="1100" dirty="0"/>
              <a:t>, G., Cámara, I. y Cruz, R. (2004). </a:t>
            </a:r>
            <a:r>
              <a:rPr lang="es-MX" sz="1100" i="1" dirty="0"/>
              <a:t>Marketing</a:t>
            </a:r>
            <a:r>
              <a:rPr lang="es-MX" sz="1100" dirty="0"/>
              <a:t> (10ª ed.). (Trad. L. Pineda). Madrid: Pearson     Educación/Prentice Hall</a:t>
            </a:r>
          </a:p>
          <a:p>
            <a:pPr marL="252000" indent="-457200"/>
            <a:endParaRPr lang="es-MX" sz="1100" dirty="0" smtClean="0"/>
          </a:p>
          <a:p>
            <a:pPr marL="252000" indent="-457200"/>
            <a:r>
              <a:rPr lang="es-MX" sz="1100" dirty="0" smtClean="0"/>
              <a:t>Emprendedor global. (s.f.). </a:t>
            </a:r>
            <a:r>
              <a:rPr lang="es-MX" sz="1100" i="1" dirty="0" smtClean="0"/>
              <a:t>Adaptación de producto para nuevos mercados</a:t>
            </a:r>
            <a:r>
              <a:rPr lang="es-MX" sz="1100" dirty="0" smtClean="0"/>
              <a:t>. </a:t>
            </a:r>
            <a:r>
              <a:rPr lang="es-MX" sz="1100" dirty="0"/>
              <a:t>Recuperado de </a:t>
            </a:r>
            <a:r>
              <a:rPr lang="es-MX" sz="1100" dirty="0">
                <a:hlinkClick r:id="rId2"/>
              </a:rPr>
              <a:t>http://emprendedorglobal.info/adaptacion-de-producto-a-nuevos-mercados</a:t>
            </a:r>
            <a:r>
              <a:rPr lang="es-MX" sz="1100" dirty="0" smtClean="0">
                <a:hlinkClick r:id="rId2"/>
              </a:rPr>
              <a:t>/</a:t>
            </a:r>
            <a:endParaRPr lang="es-MX" sz="1100" dirty="0" smtClean="0"/>
          </a:p>
          <a:p>
            <a:pPr marL="252000" indent="-457200"/>
            <a:endParaRPr lang="es-MX" sz="1100" dirty="0" smtClean="0"/>
          </a:p>
          <a:p>
            <a:pPr marL="252000" indent="-457200"/>
            <a:r>
              <a:rPr lang="es-MX" sz="1100" dirty="0" err="1" smtClean="0"/>
              <a:t>Roast</a:t>
            </a:r>
            <a:r>
              <a:rPr lang="es-MX" sz="1100" dirty="0" smtClean="0"/>
              <a:t> </a:t>
            </a:r>
            <a:r>
              <a:rPr lang="es-MX" sz="1100" dirty="0" err="1" smtClean="0"/>
              <a:t>Brief</a:t>
            </a:r>
            <a:r>
              <a:rPr lang="es-MX" sz="1100" dirty="0" smtClean="0"/>
              <a:t>. (2016). </a:t>
            </a:r>
            <a:r>
              <a:rPr lang="es-MX" sz="1100" i="1" dirty="0" smtClean="0"/>
              <a:t>La innovación como ventaja competitiva</a:t>
            </a:r>
            <a:r>
              <a:rPr lang="es-MX" sz="1100" dirty="0" smtClean="0"/>
              <a:t>. </a:t>
            </a:r>
            <a:r>
              <a:rPr lang="es-MX" sz="1100" dirty="0"/>
              <a:t>Recuperado de </a:t>
            </a:r>
            <a:r>
              <a:rPr lang="es-MX" sz="1100" dirty="0">
                <a:hlinkClick r:id="rId3"/>
              </a:rPr>
              <a:t>https://www.roastbrief.com.mx/2016/03/la-innovacion-como-ventaja-competitiva</a:t>
            </a:r>
            <a:r>
              <a:rPr lang="es-MX" sz="1100" dirty="0" smtClean="0">
                <a:hlinkClick r:id="rId3"/>
              </a:rPr>
              <a:t>/</a:t>
            </a:r>
            <a:endParaRPr lang="es-MX" sz="1100" dirty="0" smtClean="0"/>
          </a:p>
          <a:p>
            <a:pPr marL="252000" indent="-457200"/>
            <a:endParaRPr lang="es-MX" sz="1100" dirty="0" smtClean="0"/>
          </a:p>
          <a:p>
            <a:pPr marL="252000" indent="-457200"/>
            <a:r>
              <a:rPr lang="es-MX" sz="1100" dirty="0" smtClean="0"/>
              <a:t>Arturo. (2009). </a:t>
            </a:r>
            <a:r>
              <a:rPr lang="es-MX" sz="1100" i="1" dirty="0" smtClean="0"/>
              <a:t>Adaptarse a los cambios del mercado</a:t>
            </a:r>
            <a:r>
              <a:rPr lang="es-MX" sz="1100" dirty="0" smtClean="0"/>
              <a:t>. </a:t>
            </a:r>
            <a:r>
              <a:rPr lang="es-MX" sz="1100" dirty="0"/>
              <a:t>Recuperado de </a:t>
            </a:r>
            <a:r>
              <a:rPr lang="es-MX" sz="1100" dirty="0">
                <a:hlinkClick r:id="rId4"/>
              </a:rPr>
              <a:t>https://www.crecenegocios.com/adaptarse-a-los-cambios-del-mercado</a:t>
            </a:r>
            <a:r>
              <a:rPr lang="es-MX" sz="1100" dirty="0" smtClean="0">
                <a:hlinkClick r:id="rId4"/>
              </a:rPr>
              <a:t>/</a:t>
            </a:r>
            <a:r>
              <a:rPr lang="es-MX" sz="1100" dirty="0" smtClean="0"/>
              <a:t> </a:t>
            </a:r>
            <a:endParaRPr lang="es-MX" sz="1100" dirty="0"/>
          </a:p>
        </p:txBody>
      </p:sp>
    </p:spTree>
    <p:extLst>
      <p:ext uri="{BB962C8B-B14F-4D97-AF65-F5344CB8AC3E}">
        <p14:creationId xmlns:p14="http://schemas.microsoft.com/office/powerpoint/2010/main" val="280726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2;p22"/>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2 CuadroTexto"/>
          <p:cNvSpPr txBox="1"/>
          <p:nvPr/>
        </p:nvSpPr>
        <p:spPr>
          <a:xfrm>
            <a:off x="599440" y="648751"/>
            <a:ext cx="7132320" cy="5693866"/>
          </a:xfrm>
          <a:prstGeom prst="rect">
            <a:avLst/>
          </a:prstGeom>
          <a:noFill/>
        </p:spPr>
        <p:txBody>
          <a:bodyPr wrap="square" rtlCol="0">
            <a:spAutoFit/>
          </a:bodyPr>
          <a:lstStyle/>
          <a:p>
            <a:r>
              <a:rPr lang="es-MX" dirty="0" smtClean="0"/>
              <a:t>Todas las imágenes fueron tomadas de las siguientes ligas en internet</a:t>
            </a:r>
          </a:p>
          <a:p>
            <a:endParaRPr lang="es-MX" dirty="0"/>
          </a:p>
          <a:p>
            <a:pPr marL="252000" indent="-457200">
              <a:lnSpc>
                <a:spcPct val="150000"/>
              </a:lnSpc>
            </a:pPr>
            <a:r>
              <a:rPr lang="es-MX" u="sng" dirty="0">
                <a:hlinkClick r:id="rId2"/>
              </a:rPr>
              <a:t>https://cn.depositphotos.com/45910419/stock-illustration-e-commerce-symbols-and-internet.html</a:t>
            </a:r>
            <a:endParaRPr lang="es-MX" dirty="0"/>
          </a:p>
          <a:p>
            <a:pPr marL="252000" indent="-457200">
              <a:lnSpc>
                <a:spcPct val="150000"/>
              </a:lnSpc>
            </a:pPr>
            <a:r>
              <a:rPr lang="es-MX" u="sng" dirty="0">
                <a:hlinkClick r:id="rId3"/>
              </a:rPr>
              <a:t>https://es.dreamstime.com/stock-de-ilustraci%C3%B3n-investigaci%C3%B3n-del-cliente-image84360943</a:t>
            </a:r>
            <a:endParaRPr lang="es-MX" dirty="0"/>
          </a:p>
          <a:p>
            <a:pPr marL="252000" indent="-457200">
              <a:lnSpc>
                <a:spcPct val="150000"/>
              </a:lnSpc>
            </a:pPr>
            <a:r>
              <a:rPr lang="es-MX" u="sng" dirty="0">
                <a:hlinkClick r:id="rId4"/>
              </a:rPr>
              <a:t>https://www.iebschool.com/blog/marketing-inteligente-marketing-digital/</a:t>
            </a:r>
            <a:endParaRPr lang="es-MX" dirty="0"/>
          </a:p>
          <a:p>
            <a:pPr marL="252000" indent="-457200">
              <a:lnSpc>
                <a:spcPct val="150000"/>
              </a:lnSpc>
            </a:pPr>
            <a:r>
              <a:rPr lang="es-MX" u="sng" dirty="0">
                <a:hlinkClick r:id="rId5"/>
              </a:rPr>
              <a:t>https://www.merca20.com/competencia-buena-o-mala/</a:t>
            </a:r>
            <a:endParaRPr lang="es-MX" dirty="0"/>
          </a:p>
          <a:p>
            <a:pPr marL="252000" indent="-457200">
              <a:lnSpc>
                <a:spcPct val="150000"/>
              </a:lnSpc>
            </a:pPr>
            <a:r>
              <a:rPr lang="es-MX" u="sng" dirty="0">
                <a:hlinkClick r:id="rId6"/>
              </a:rPr>
              <a:t>https://www.themuse.com/advice/10-ways-you-can-innovate-at-work-every-single-dayno-matter-how-boring-your-job-title</a:t>
            </a:r>
            <a:endParaRPr lang="es-MX" dirty="0"/>
          </a:p>
          <a:p>
            <a:pPr marL="252000" indent="-457200">
              <a:lnSpc>
                <a:spcPct val="150000"/>
              </a:lnSpc>
            </a:pPr>
            <a:r>
              <a:rPr lang="es-MX" u="sng" dirty="0">
                <a:hlinkClick r:id="rId7"/>
              </a:rPr>
              <a:t>http://mundodelaempresa.blogspot.com/2011/09/estrategia-la-innovacion-como-fuente-de.html</a:t>
            </a:r>
            <a:endParaRPr lang="es-MX" dirty="0"/>
          </a:p>
          <a:p>
            <a:pPr marL="252000" indent="-457200">
              <a:lnSpc>
                <a:spcPct val="150000"/>
              </a:lnSpc>
            </a:pPr>
            <a:r>
              <a:rPr lang="es-MX" u="sng" dirty="0">
                <a:hlinkClick r:id="rId8"/>
              </a:rPr>
              <a:t>http://www.formulaenlosnegocios.com.mx/10-claves-para-adaptar-tu-empresa-en-tiempos-modernos/</a:t>
            </a:r>
            <a:endParaRPr lang="es-MX" dirty="0"/>
          </a:p>
          <a:p>
            <a:pPr marL="252000" indent="-457200">
              <a:lnSpc>
                <a:spcPct val="150000"/>
              </a:lnSpc>
            </a:pPr>
            <a:r>
              <a:rPr lang="es-MX" u="sng" dirty="0">
                <a:hlinkClick r:id="rId9"/>
              </a:rPr>
              <a:t>https://www.lagaceta.com.ar/nota/712682/dinero/tendencia-mercado-laboral-buscar-perfiles-multifuncionales.html</a:t>
            </a:r>
            <a:endParaRPr lang="es-MX" dirty="0"/>
          </a:p>
          <a:p>
            <a:pPr marL="252000" indent="-457200">
              <a:lnSpc>
                <a:spcPct val="150000"/>
              </a:lnSpc>
            </a:pPr>
            <a:r>
              <a:rPr lang="es-MX" u="sng" dirty="0">
                <a:hlinkClick r:id="rId10"/>
              </a:rPr>
              <a:t>https://www.open-ideas.es/7-aspectos-claves-para-satisfacer-a-tus-e-clientes/</a:t>
            </a:r>
            <a:endParaRPr lang="es-MX" dirty="0"/>
          </a:p>
          <a:p>
            <a:pPr marL="252000" indent="-457200">
              <a:lnSpc>
                <a:spcPct val="150000"/>
              </a:lnSpc>
            </a:pPr>
            <a:endParaRPr lang="es-MX" dirty="0"/>
          </a:p>
        </p:txBody>
      </p:sp>
    </p:spTree>
    <p:extLst>
      <p:ext uri="{BB962C8B-B14F-4D97-AF65-F5344CB8AC3E}">
        <p14:creationId xmlns:p14="http://schemas.microsoft.com/office/powerpoint/2010/main" val="382208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3" descr="portada RC.pd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8" name="Google Shape;138;p23"/>
          <p:cNvSpPr txBox="1"/>
          <p:nvPr/>
        </p:nvSpPr>
        <p:spPr>
          <a:xfrm>
            <a:off x="3946525" y="492125"/>
            <a:ext cx="4554537" cy="581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1000" b="1" i="0" u="none" dirty="0" err="1">
                <a:solidFill>
                  <a:schemeClr val="dk1"/>
                </a:solidFill>
                <a:latin typeface="Calibri"/>
                <a:ea typeface="Calibri"/>
                <a:cs typeface="Calibri"/>
                <a:sym typeface="Calibri"/>
              </a:rPr>
              <a:t>Mtro</a:t>
            </a:r>
            <a:r>
              <a:rPr lang="en-US" sz="1000" b="1" i="0" u="none" dirty="0">
                <a:solidFill>
                  <a:schemeClr val="dk1"/>
                </a:solidFill>
                <a:latin typeface="Calibri"/>
                <a:ea typeface="Calibri"/>
                <a:cs typeface="Calibri"/>
                <a:sym typeface="Calibri"/>
              </a:rPr>
              <a:t>. José Alberto Castellanos Gutiérrez</a:t>
            </a:r>
            <a:endParaRPr dirty="0"/>
          </a:p>
          <a:p>
            <a:pPr marL="0" marR="0" lvl="0" indent="0" algn="l" rtl="0">
              <a:lnSpc>
                <a:spcPct val="100000"/>
              </a:lnSpc>
              <a:spcBef>
                <a:spcPts val="0"/>
              </a:spcBef>
              <a:spcAft>
                <a:spcPts val="0"/>
              </a:spcAft>
              <a:buClr>
                <a:schemeClr val="dk1"/>
              </a:buClr>
              <a:buSzPts val="1000"/>
              <a:buFont typeface="Calibri"/>
              <a:buNone/>
            </a:pPr>
            <a:r>
              <a:rPr lang="en-US" sz="1000" b="0" i="0" u="none" dirty="0">
                <a:solidFill>
                  <a:schemeClr val="dk1"/>
                </a:solidFill>
                <a:latin typeface="Calibri"/>
                <a:ea typeface="Calibri"/>
                <a:cs typeface="Calibri"/>
                <a:sym typeface="Calibri"/>
              </a:rPr>
              <a:t>Rector del CUCEA</a:t>
            </a:r>
            <a:endParaRPr dirty="0"/>
          </a:p>
          <a:p>
            <a:pPr marL="0" marR="0" lvl="0" indent="0" algn="l" rtl="0">
              <a:lnSpc>
                <a:spcPct val="100000"/>
              </a:lnSpc>
              <a:spcBef>
                <a:spcPts val="0"/>
              </a:spcBef>
              <a:spcAft>
                <a:spcPts val="0"/>
              </a:spcAft>
              <a:buClr>
                <a:schemeClr val="dk1"/>
              </a:buClr>
              <a:buSzPts val="1000"/>
              <a:buFont typeface="Calibri"/>
              <a:buNone/>
            </a:pPr>
            <a:endParaRPr sz="1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r>
              <a:rPr lang="en-US" sz="1000" b="1" i="0" u="none" dirty="0" err="1">
                <a:solidFill>
                  <a:schemeClr val="dk1"/>
                </a:solidFill>
                <a:latin typeface="Calibri"/>
                <a:ea typeface="Calibri"/>
                <a:cs typeface="Calibri"/>
                <a:sym typeface="Calibri"/>
              </a:rPr>
              <a:t>Mtro</a:t>
            </a:r>
            <a:r>
              <a:rPr lang="en-US" sz="1000" b="1" i="0" u="none" dirty="0">
                <a:solidFill>
                  <a:schemeClr val="dk1"/>
                </a:solidFill>
                <a:latin typeface="Calibri"/>
                <a:ea typeface="Calibri"/>
                <a:cs typeface="Calibri"/>
                <a:sym typeface="Calibri"/>
              </a:rPr>
              <a:t>. José Alberto Becerra Santiago</a:t>
            </a:r>
            <a:endParaRPr dirty="0"/>
          </a:p>
          <a:p>
            <a:pPr marL="0" marR="0" lvl="0" indent="0" algn="l" rtl="0">
              <a:lnSpc>
                <a:spcPct val="100000"/>
              </a:lnSpc>
              <a:spcBef>
                <a:spcPts val="0"/>
              </a:spcBef>
              <a:spcAft>
                <a:spcPts val="0"/>
              </a:spcAft>
              <a:buClr>
                <a:schemeClr val="dk1"/>
              </a:buClr>
              <a:buSzPts val="1000"/>
              <a:buFont typeface="Calibri"/>
              <a:buNone/>
            </a:pPr>
            <a:r>
              <a:rPr lang="en-US" sz="1000" b="0" i="0" u="none" dirty="0" err="1">
                <a:solidFill>
                  <a:schemeClr val="dk1"/>
                </a:solidFill>
                <a:latin typeface="Calibri"/>
                <a:ea typeface="Calibri"/>
                <a:cs typeface="Calibri"/>
                <a:sym typeface="Calibri"/>
              </a:rPr>
              <a:t>Secretario</a:t>
            </a:r>
            <a:r>
              <a:rPr lang="en-US" sz="1000" b="0" i="0" u="none" dirty="0">
                <a:solidFill>
                  <a:schemeClr val="dk1"/>
                </a:solidFill>
                <a:latin typeface="Calibri"/>
                <a:ea typeface="Calibri"/>
                <a:cs typeface="Calibri"/>
                <a:sym typeface="Calibri"/>
              </a:rPr>
              <a:t> </a:t>
            </a:r>
            <a:r>
              <a:rPr lang="en-US" sz="1000" b="0" i="0" u="none" dirty="0" err="1">
                <a:solidFill>
                  <a:schemeClr val="dk1"/>
                </a:solidFill>
                <a:latin typeface="Calibri"/>
                <a:ea typeface="Calibri"/>
                <a:cs typeface="Calibri"/>
                <a:sym typeface="Calibri"/>
              </a:rPr>
              <a:t>Académico</a:t>
            </a:r>
            <a:endParaRPr dirty="0"/>
          </a:p>
          <a:p>
            <a:pPr marL="0" marR="0" lvl="0" indent="0" algn="l" rtl="0">
              <a:lnSpc>
                <a:spcPct val="100000"/>
              </a:lnSpc>
              <a:spcBef>
                <a:spcPts val="0"/>
              </a:spcBef>
              <a:spcAft>
                <a:spcPts val="0"/>
              </a:spcAft>
              <a:buClr>
                <a:schemeClr val="dk1"/>
              </a:buClr>
              <a:buSzPts val="1000"/>
              <a:buFont typeface="Calibri"/>
              <a:buNone/>
            </a:pPr>
            <a:endParaRPr sz="1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r>
              <a:rPr lang="en-US" sz="1000" b="1" i="0" u="none" dirty="0" err="1">
                <a:solidFill>
                  <a:schemeClr val="dk1"/>
                </a:solidFill>
                <a:latin typeface="Calibri"/>
                <a:ea typeface="Calibri"/>
                <a:cs typeface="Calibri"/>
                <a:sym typeface="Calibri"/>
              </a:rPr>
              <a:t>Mtro.</a:t>
            </a:r>
            <a:r>
              <a:rPr lang="en-US" sz="1000" b="1" dirty="0" err="1">
                <a:solidFill>
                  <a:schemeClr val="dk1"/>
                </a:solidFill>
                <a:latin typeface="Calibri"/>
                <a:ea typeface="Calibri"/>
                <a:cs typeface="Calibri"/>
                <a:sym typeface="Calibri"/>
              </a:rPr>
              <a:t>César</a:t>
            </a:r>
            <a:r>
              <a:rPr lang="en-US" sz="1000" b="1" dirty="0">
                <a:solidFill>
                  <a:schemeClr val="dk1"/>
                </a:solidFill>
                <a:latin typeface="Calibri"/>
                <a:ea typeface="Calibri"/>
                <a:cs typeface="Calibri"/>
                <a:sym typeface="Calibri"/>
              </a:rPr>
              <a:t> Omar Pérez Mora</a:t>
            </a:r>
            <a:endParaRPr dirty="0"/>
          </a:p>
          <a:p>
            <a:pPr marL="0" marR="0" lvl="0" indent="0" algn="l" rtl="0">
              <a:lnSpc>
                <a:spcPct val="100000"/>
              </a:lnSpc>
              <a:spcBef>
                <a:spcPts val="0"/>
              </a:spcBef>
              <a:spcAft>
                <a:spcPts val="0"/>
              </a:spcAft>
              <a:buClr>
                <a:schemeClr val="dk1"/>
              </a:buClr>
              <a:buSzPts val="1000"/>
              <a:buFont typeface="Calibri"/>
              <a:buNone/>
            </a:pPr>
            <a:r>
              <a:rPr lang="en-US" sz="1000" b="0" i="0" u="none" dirty="0" err="1">
                <a:solidFill>
                  <a:schemeClr val="dk1"/>
                </a:solidFill>
                <a:latin typeface="Calibri"/>
                <a:ea typeface="Calibri"/>
                <a:cs typeface="Calibri"/>
                <a:sym typeface="Calibri"/>
              </a:rPr>
              <a:t>Secretario</a:t>
            </a:r>
            <a:r>
              <a:rPr lang="en-US" sz="1000" b="0" i="0" u="none" dirty="0">
                <a:solidFill>
                  <a:schemeClr val="dk1"/>
                </a:solidFill>
                <a:latin typeface="Calibri"/>
                <a:ea typeface="Calibri"/>
                <a:cs typeface="Calibri"/>
                <a:sym typeface="Calibri"/>
              </a:rPr>
              <a:t> </a:t>
            </a:r>
            <a:r>
              <a:rPr lang="en-US" sz="1000" b="0" i="0" u="none" dirty="0" err="1">
                <a:solidFill>
                  <a:schemeClr val="dk1"/>
                </a:solidFill>
                <a:latin typeface="Calibri"/>
                <a:ea typeface="Calibri"/>
                <a:cs typeface="Calibri"/>
                <a:sym typeface="Calibri"/>
              </a:rPr>
              <a:t>Administrativo</a:t>
            </a:r>
            <a:endParaRPr dirty="0"/>
          </a:p>
          <a:p>
            <a:pPr marL="0" marR="0" lvl="0" indent="0" algn="l" rtl="0">
              <a:lnSpc>
                <a:spcPct val="100000"/>
              </a:lnSpc>
              <a:spcBef>
                <a:spcPts val="0"/>
              </a:spcBef>
              <a:spcAft>
                <a:spcPts val="0"/>
              </a:spcAft>
              <a:buClr>
                <a:schemeClr val="dk1"/>
              </a:buClr>
              <a:buSzPts val="1000"/>
              <a:buFont typeface="Calibri"/>
              <a:buNone/>
            </a:pPr>
            <a:endParaRPr sz="1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r>
              <a:rPr lang="en-US" sz="1000" b="1" i="0" u="none" dirty="0" err="1">
                <a:solidFill>
                  <a:schemeClr val="dk1"/>
                </a:solidFill>
                <a:latin typeface="Calibri"/>
                <a:ea typeface="Calibri"/>
                <a:cs typeface="Calibri"/>
                <a:sym typeface="Calibri"/>
              </a:rPr>
              <a:t>Mtra</a:t>
            </a:r>
            <a:r>
              <a:rPr lang="en-US" sz="1000" b="1" i="0" u="none" dirty="0">
                <a:solidFill>
                  <a:schemeClr val="dk1"/>
                </a:solidFill>
                <a:latin typeface="Calibri"/>
                <a:ea typeface="Calibri"/>
                <a:cs typeface="Calibri"/>
                <a:sym typeface="Calibri"/>
              </a:rPr>
              <a:t>. Irene </a:t>
            </a:r>
            <a:r>
              <a:rPr lang="en-US" sz="1000" b="1" i="0" u="none" dirty="0" err="1">
                <a:solidFill>
                  <a:schemeClr val="dk1"/>
                </a:solidFill>
                <a:latin typeface="Calibri"/>
                <a:ea typeface="Calibri"/>
                <a:cs typeface="Calibri"/>
                <a:sym typeface="Calibri"/>
              </a:rPr>
              <a:t>Huízar</a:t>
            </a:r>
            <a:r>
              <a:rPr lang="en-US" sz="1000" b="1" i="0" u="none" dirty="0">
                <a:solidFill>
                  <a:schemeClr val="dk1"/>
                </a:solidFill>
                <a:latin typeface="Calibri"/>
                <a:ea typeface="Calibri"/>
                <a:cs typeface="Calibri"/>
                <a:sym typeface="Calibri"/>
              </a:rPr>
              <a:t> Navarro</a:t>
            </a:r>
            <a:endParaRPr dirty="0"/>
          </a:p>
          <a:p>
            <a:pPr marL="0" marR="0" lvl="0" indent="0" algn="l" rtl="0">
              <a:lnSpc>
                <a:spcPct val="100000"/>
              </a:lnSpc>
              <a:spcBef>
                <a:spcPts val="0"/>
              </a:spcBef>
              <a:spcAft>
                <a:spcPts val="0"/>
              </a:spcAft>
              <a:buClr>
                <a:schemeClr val="dk1"/>
              </a:buClr>
              <a:buSzPts val="1000"/>
              <a:buFont typeface="Calibri"/>
              <a:buNone/>
            </a:pPr>
            <a:r>
              <a:rPr lang="en-US" sz="1000" b="0" i="0" u="none" dirty="0" err="1">
                <a:solidFill>
                  <a:schemeClr val="dk1"/>
                </a:solidFill>
                <a:latin typeface="Calibri"/>
                <a:ea typeface="Calibri"/>
                <a:cs typeface="Calibri"/>
                <a:sym typeface="Calibri"/>
              </a:rPr>
              <a:t>Coordinadora</a:t>
            </a:r>
            <a:r>
              <a:rPr lang="en-US" sz="1000" b="0" i="0" u="none" dirty="0">
                <a:solidFill>
                  <a:schemeClr val="dk1"/>
                </a:solidFill>
                <a:latin typeface="Calibri"/>
                <a:ea typeface="Calibri"/>
                <a:cs typeface="Calibri"/>
                <a:sym typeface="Calibri"/>
              </a:rPr>
              <a:t> de </a:t>
            </a:r>
            <a:r>
              <a:rPr lang="en-US" sz="1000" b="0" i="0" u="none" dirty="0" err="1">
                <a:solidFill>
                  <a:schemeClr val="dk1"/>
                </a:solidFill>
                <a:latin typeface="Calibri"/>
                <a:ea typeface="Calibri"/>
                <a:cs typeface="Calibri"/>
                <a:sym typeface="Calibri"/>
              </a:rPr>
              <a:t>Tecnologías</a:t>
            </a:r>
            <a:r>
              <a:rPr lang="en-US" sz="1000" b="0" i="0" u="none" dirty="0">
                <a:solidFill>
                  <a:schemeClr val="dk1"/>
                </a:solidFill>
                <a:latin typeface="Calibri"/>
                <a:ea typeface="Calibri"/>
                <a:cs typeface="Calibri"/>
                <a:sym typeface="Calibri"/>
              </a:rPr>
              <a:t> para el </a:t>
            </a:r>
            <a:r>
              <a:rPr lang="en-US" sz="1000" b="0" i="0" u="none" dirty="0" err="1">
                <a:solidFill>
                  <a:schemeClr val="dk1"/>
                </a:solidFill>
                <a:latin typeface="Calibri"/>
                <a:ea typeface="Calibri"/>
                <a:cs typeface="Calibri"/>
                <a:sym typeface="Calibri"/>
              </a:rPr>
              <a:t>Aprendizaje</a:t>
            </a:r>
            <a:endParaRPr dirty="0"/>
          </a:p>
          <a:p>
            <a:pPr marL="0" marR="0" lvl="0" indent="0" algn="l" rtl="0">
              <a:lnSpc>
                <a:spcPct val="100000"/>
              </a:lnSpc>
              <a:spcBef>
                <a:spcPts val="0"/>
              </a:spcBef>
              <a:spcAft>
                <a:spcPts val="0"/>
              </a:spcAft>
              <a:buClr>
                <a:schemeClr val="dk1"/>
              </a:buClr>
              <a:buSzPts val="1000"/>
              <a:buFont typeface="Calibri"/>
              <a:buNone/>
            </a:pPr>
            <a:r>
              <a:rPr lang="en-US" sz="1000" b="0" i="0" u="none" dirty="0">
                <a:solidFill>
                  <a:schemeClr val="dk1"/>
                </a:solidFill>
                <a:latin typeface="Calibri"/>
                <a:ea typeface="Calibri"/>
                <a:cs typeface="Calibri"/>
                <a:sym typeface="Calibri"/>
              </a:rPr>
              <a:t> </a:t>
            </a:r>
            <a:endParaRPr dirty="0"/>
          </a:p>
          <a:p>
            <a:pPr lvl="0">
              <a:buClr>
                <a:schemeClr val="dk1"/>
              </a:buClr>
              <a:buSzPts val="1000"/>
            </a:pPr>
            <a:r>
              <a:rPr lang="es-MX" sz="1000" b="1" dirty="0">
                <a:latin typeface="Calibri" panose="020F0502020204030204" pitchFamily="34" charset="0"/>
                <a:cs typeface="Calibri" panose="020F0502020204030204" pitchFamily="34" charset="0"/>
              </a:rPr>
              <a:t>Mtro. Salvador Eduardo </a:t>
            </a:r>
            <a:r>
              <a:rPr lang="es-MX" sz="1000" b="1" dirty="0" err="1">
                <a:latin typeface="Calibri" panose="020F0502020204030204" pitchFamily="34" charset="0"/>
                <a:cs typeface="Calibri" panose="020F0502020204030204" pitchFamily="34" charset="0"/>
              </a:rPr>
              <a:t>Loy</a:t>
            </a:r>
            <a:r>
              <a:rPr lang="es-MX" sz="1000" b="1" dirty="0">
                <a:latin typeface="Calibri" panose="020F0502020204030204" pitchFamily="34" charset="0"/>
                <a:cs typeface="Calibri" panose="020F0502020204030204" pitchFamily="34" charset="0"/>
              </a:rPr>
              <a:t> </a:t>
            </a:r>
            <a:r>
              <a:rPr lang="es-MX" sz="1000" b="1" dirty="0" smtClean="0">
                <a:latin typeface="Calibri" panose="020F0502020204030204" pitchFamily="34" charset="0"/>
                <a:cs typeface="Calibri" panose="020F0502020204030204" pitchFamily="34" charset="0"/>
              </a:rPr>
              <a:t>Romo</a:t>
            </a:r>
          </a:p>
          <a:p>
            <a:pPr lvl="0">
              <a:buClr>
                <a:schemeClr val="dk1"/>
              </a:buClr>
              <a:buSzPts val="1000"/>
            </a:pPr>
            <a:r>
              <a:rPr lang="en-US" sz="1000" b="0" i="0" u="none" dirty="0" err="1" smtClean="0">
                <a:solidFill>
                  <a:schemeClr val="dk1"/>
                </a:solidFill>
                <a:latin typeface="Calibri" panose="020F0502020204030204" pitchFamily="34" charset="0"/>
                <a:ea typeface="Calibri"/>
                <a:cs typeface="Calibri" panose="020F0502020204030204" pitchFamily="34" charset="0"/>
                <a:sym typeface="Calibri"/>
              </a:rPr>
              <a:t>Experto</a:t>
            </a:r>
            <a:r>
              <a:rPr lang="en-US" sz="1000" b="0" i="0" u="none" dirty="0" smtClean="0">
                <a:solidFill>
                  <a:schemeClr val="dk1"/>
                </a:solidFill>
                <a:latin typeface="Calibri" panose="020F0502020204030204" pitchFamily="34" charset="0"/>
                <a:ea typeface="Calibri"/>
                <a:cs typeface="Calibri" panose="020F0502020204030204" pitchFamily="34" charset="0"/>
                <a:sym typeface="Calibri"/>
              </a:rPr>
              <a:t> </a:t>
            </a:r>
            <a:r>
              <a:rPr lang="en-US" sz="1000" b="0" i="0" u="none" dirty="0" err="1">
                <a:solidFill>
                  <a:schemeClr val="dk1"/>
                </a:solidFill>
                <a:latin typeface="Calibri" panose="020F0502020204030204" pitchFamily="34" charset="0"/>
                <a:ea typeface="Calibri"/>
                <a:cs typeface="Calibri" panose="020F0502020204030204" pitchFamily="34" charset="0"/>
                <a:sym typeface="Calibri"/>
              </a:rPr>
              <a:t>disciplinar</a:t>
            </a:r>
            <a:r>
              <a:rPr lang="en-US" sz="1000" b="0" i="0" u="none" dirty="0">
                <a:solidFill>
                  <a:schemeClr val="dk1"/>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1000" b="0" i="0" u="none" dirty="0">
                <a:solidFill>
                  <a:schemeClr val="dk1"/>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lvl="0">
              <a:buClr>
                <a:schemeClr val="dk1"/>
              </a:buClr>
              <a:buSzPts val="1000"/>
            </a:pPr>
            <a:r>
              <a:rPr lang="es-MX" sz="1000" b="1" dirty="0">
                <a:latin typeface="Calibri" panose="020F0502020204030204" pitchFamily="34" charset="0"/>
                <a:cs typeface="Calibri" panose="020F0502020204030204" pitchFamily="34" charset="0"/>
              </a:rPr>
              <a:t>Lic. Ruth </a:t>
            </a:r>
            <a:r>
              <a:rPr lang="es-MX" sz="1000" b="1" dirty="0" err="1">
                <a:latin typeface="Calibri" panose="020F0502020204030204" pitchFamily="34" charset="0"/>
                <a:cs typeface="Calibri" panose="020F0502020204030204" pitchFamily="34" charset="0"/>
              </a:rPr>
              <a:t>Dayra</a:t>
            </a:r>
            <a:r>
              <a:rPr lang="es-MX" sz="1000" b="1" dirty="0">
                <a:latin typeface="Calibri" panose="020F0502020204030204" pitchFamily="34" charset="0"/>
                <a:cs typeface="Calibri" panose="020F0502020204030204" pitchFamily="34" charset="0"/>
              </a:rPr>
              <a:t> Jaramillo </a:t>
            </a:r>
            <a:r>
              <a:rPr lang="es-MX" sz="1000" b="1" dirty="0" smtClean="0">
                <a:latin typeface="Calibri" panose="020F0502020204030204" pitchFamily="34" charset="0"/>
                <a:cs typeface="Calibri" panose="020F0502020204030204" pitchFamily="34" charset="0"/>
              </a:rPr>
              <a:t>Rodríguez</a:t>
            </a:r>
            <a:endParaRPr b="1"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1000" b="0" i="0" u="none" dirty="0" err="1">
                <a:solidFill>
                  <a:schemeClr val="dk1"/>
                </a:solidFill>
                <a:latin typeface="Calibri"/>
                <a:ea typeface="Calibri"/>
                <a:cs typeface="Calibri"/>
                <a:sym typeface="Calibri"/>
              </a:rPr>
              <a:t>Diseñadora</a:t>
            </a:r>
            <a:r>
              <a:rPr lang="en-US" sz="1000" b="0" i="0" u="none" dirty="0">
                <a:solidFill>
                  <a:schemeClr val="dk1"/>
                </a:solidFill>
                <a:latin typeface="Calibri"/>
                <a:ea typeface="Calibri"/>
                <a:cs typeface="Calibri"/>
                <a:sym typeface="Calibri"/>
              </a:rPr>
              <a:t> </a:t>
            </a:r>
            <a:r>
              <a:rPr lang="en-US" sz="1000" b="0" i="0" u="none" dirty="0" err="1">
                <a:solidFill>
                  <a:schemeClr val="dk1"/>
                </a:solidFill>
                <a:latin typeface="Calibri"/>
                <a:ea typeface="Calibri"/>
                <a:cs typeface="Calibri"/>
                <a:sym typeface="Calibri"/>
              </a:rPr>
              <a:t>instruccional</a:t>
            </a:r>
            <a:endParaRPr dirty="0"/>
          </a:p>
          <a:p>
            <a:pPr marL="0" marR="0" lvl="0" indent="0" algn="l" rtl="0">
              <a:lnSpc>
                <a:spcPct val="100000"/>
              </a:lnSpc>
              <a:spcBef>
                <a:spcPts val="0"/>
              </a:spcBef>
              <a:spcAft>
                <a:spcPts val="0"/>
              </a:spcAft>
              <a:buClr>
                <a:schemeClr val="dk1"/>
              </a:buClr>
              <a:buSzPts val="1000"/>
              <a:buFont typeface="Calibri"/>
              <a:buNone/>
            </a:pPr>
            <a:endParaRPr sz="1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r>
              <a:rPr lang="en-US" sz="1000" b="1" i="0" u="none" dirty="0" err="1">
                <a:solidFill>
                  <a:schemeClr val="dk1"/>
                </a:solidFill>
                <a:latin typeface="Calibri"/>
                <a:ea typeface="Calibri"/>
                <a:cs typeface="Calibri"/>
                <a:sym typeface="Calibri"/>
              </a:rPr>
              <a:t>Lic</a:t>
            </a:r>
            <a:r>
              <a:rPr lang="en-US" sz="1000" b="1" i="0" u="none" dirty="0">
                <a:solidFill>
                  <a:schemeClr val="dk1"/>
                </a:solidFill>
                <a:latin typeface="Calibri"/>
                <a:ea typeface="Calibri"/>
                <a:cs typeface="Calibri"/>
                <a:sym typeface="Calibri"/>
              </a:rPr>
              <a:t>. Claudia Fabiola Olmos de la Cruz</a:t>
            </a:r>
            <a:endParaRPr dirty="0"/>
          </a:p>
          <a:p>
            <a:pPr marL="0" marR="0" lvl="0" indent="0" algn="l" rtl="0">
              <a:lnSpc>
                <a:spcPct val="100000"/>
              </a:lnSpc>
              <a:spcBef>
                <a:spcPts val="0"/>
              </a:spcBef>
              <a:spcAft>
                <a:spcPts val="0"/>
              </a:spcAft>
              <a:buClr>
                <a:schemeClr val="dk1"/>
              </a:buClr>
              <a:buSzPts val="1000"/>
              <a:buFont typeface="Calibri"/>
              <a:buNone/>
            </a:pPr>
            <a:r>
              <a:rPr lang="en-US" sz="1000" b="0" i="0" u="none" dirty="0" err="1">
                <a:solidFill>
                  <a:schemeClr val="dk1"/>
                </a:solidFill>
                <a:latin typeface="Calibri"/>
                <a:ea typeface="Calibri"/>
                <a:cs typeface="Calibri"/>
                <a:sym typeface="Calibri"/>
              </a:rPr>
              <a:t>Jefa</a:t>
            </a:r>
            <a:r>
              <a:rPr lang="en-US" sz="1000" b="0" i="0" u="none" dirty="0">
                <a:solidFill>
                  <a:schemeClr val="dk1"/>
                </a:solidFill>
                <a:latin typeface="Calibri"/>
                <a:ea typeface="Calibri"/>
                <a:cs typeface="Calibri"/>
                <a:sym typeface="Calibri"/>
              </a:rPr>
              <a:t> de </a:t>
            </a:r>
            <a:r>
              <a:rPr lang="en-US" sz="1000" b="0" i="0" u="none" dirty="0" err="1">
                <a:solidFill>
                  <a:schemeClr val="dk1"/>
                </a:solidFill>
                <a:latin typeface="Calibri"/>
                <a:ea typeface="Calibri"/>
                <a:cs typeface="Calibri"/>
                <a:sym typeface="Calibri"/>
              </a:rPr>
              <a:t>Diseño</a:t>
            </a:r>
            <a:r>
              <a:rPr lang="en-US" sz="1000" b="0" i="0" u="none" dirty="0">
                <a:solidFill>
                  <a:schemeClr val="dk1"/>
                </a:solidFill>
                <a:latin typeface="Calibri"/>
                <a:ea typeface="Calibri"/>
                <a:cs typeface="Calibri"/>
                <a:sym typeface="Calibri"/>
              </a:rPr>
              <a:t> </a:t>
            </a:r>
            <a:r>
              <a:rPr lang="en-US" sz="1000" b="0" i="0" u="none" dirty="0" err="1">
                <a:solidFill>
                  <a:schemeClr val="dk1"/>
                </a:solidFill>
                <a:latin typeface="Calibri"/>
                <a:ea typeface="Calibri"/>
                <a:cs typeface="Calibri"/>
                <a:sym typeface="Calibri"/>
              </a:rPr>
              <a:t>Gráfico</a:t>
            </a:r>
            <a:r>
              <a:rPr lang="en-US" sz="1000" b="0" i="0" u="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000"/>
              <a:buFont typeface="Calibri"/>
              <a:buNone/>
            </a:pPr>
            <a:endParaRPr sz="1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r>
              <a:rPr lang="en-US" sz="1000" b="1" dirty="0">
                <a:solidFill>
                  <a:schemeClr val="dk1"/>
                </a:solidFill>
                <a:latin typeface="Calibri"/>
                <a:ea typeface="Calibri"/>
                <a:cs typeface="Calibri"/>
                <a:sym typeface="Calibri"/>
              </a:rPr>
              <a:t>Laura </a:t>
            </a:r>
            <a:r>
              <a:rPr lang="en-US" sz="1000" b="1" dirty="0" err="1">
                <a:solidFill>
                  <a:schemeClr val="dk1"/>
                </a:solidFill>
                <a:latin typeface="Calibri"/>
                <a:ea typeface="Calibri"/>
                <a:cs typeface="Calibri"/>
                <a:sym typeface="Calibri"/>
              </a:rPr>
              <a:t>Belén</a:t>
            </a:r>
            <a:r>
              <a:rPr lang="en-US" sz="1000" b="1" dirty="0">
                <a:solidFill>
                  <a:schemeClr val="dk1"/>
                </a:solidFill>
                <a:latin typeface="Calibri"/>
                <a:ea typeface="Calibri"/>
                <a:cs typeface="Calibri"/>
                <a:sym typeface="Calibri"/>
              </a:rPr>
              <a:t> Cuevas de la Torre</a:t>
            </a:r>
            <a:endParaRPr dirty="0"/>
          </a:p>
          <a:p>
            <a:pPr marL="0" marR="0" lvl="0" indent="0" algn="l" rtl="0">
              <a:lnSpc>
                <a:spcPct val="100000"/>
              </a:lnSpc>
              <a:spcBef>
                <a:spcPts val="0"/>
              </a:spcBef>
              <a:spcAft>
                <a:spcPts val="0"/>
              </a:spcAft>
              <a:buClr>
                <a:schemeClr val="dk1"/>
              </a:buClr>
              <a:buSzPts val="1000"/>
              <a:buFont typeface="Calibri"/>
              <a:buNone/>
            </a:pPr>
            <a:r>
              <a:rPr lang="en-US" sz="1000" b="0" i="0" u="none" dirty="0" err="1">
                <a:solidFill>
                  <a:schemeClr val="dk1"/>
                </a:solidFill>
                <a:latin typeface="Calibri"/>
                <a:ea typeface="Calibri"/>
                <a:cs typeface="Calibri"/>
                <a:sym typeface="Calibri"/>
              </a:rPr>
              <a:t>Correctora</a:t>
            </a:r>
            <a:r>
              <a:rPr lang="en-US" sz="1000" b="0" i="0" u="none" dirty="0">
                <a:solidFill>
                  <a:schemeClr val="dk1"/>
                </a:solidFill>
                <a:latin typeface="Calibri"/>
                <a:ea typeface="Calibri"/>
                <a:cs typeface="Calibri"/>
                <a:sym typeface="Calibri"/>
              </a:rPr>
              <a:t> de </a:t>
            </a:r>
            <a:r>
              <a:rPr lang="en-US" sz="1000" b="0" i="0" u="none" dirty="0" err="1">
                <a:solidFill>
                  <a:schemeClr val="dk1"/>
                </a:solidFill>
                <a:latin typeface="Calibri"/>
                <a:ea typeface="Calibri"/>
                <a:cs typeface="Calibri"/>
                <a:sym typeface="Calibri"/>
              </a:rPr>
              <a:t>estilo</a:t>
            </a:r>
            <a:endParaRPr dirty="0"/>
          </a:p>
          <a:p>
            <a:pPr marL="0" marR="0" lvl="0" indent="0" algn="ctr" rtl="0">
              <a:lnSpc>
                <a:spcPct val="100000"/>
              </a:lnSpc>
              <a:spcBef>
                <a:spcPts val="0"/>
              </a:spcBef>
              <a:spcAft>
                <a:spcPts val="0"/>
              </a:spcAft>
              <a:buClr>
                <a:schemeClr val="dk1"/>
              </a:buClr>
              <a:buSzPts val="1000"/>
              <a:buFont typeface="Calibri"/>
              <a:buNone/>
            </a:pPr>
            <a:r>
              <a:rPr lang="en-US" sz="1000" b="0" i="0" u="none" dirty="0">
                <a:solidFill>
                  <a:schemeClr val="dk1"/>
                </a:solidFill>
                <a:latin typeface="Calibri"/>
                <a:ea typeface="Calibri"/>
                <a:cs typeface="Calibri"/>
                <a:sym typeface="Calibri"/>
              </a:rPr>
              <a:t> </a:t>
            </a:r>
            <a:endParaRPr dirty="0"/>
          </a:p>
          <a:p>
            <a:pPr marL="0" marR="0" lvl="0" indent="0" algn="ctr" rtl="0">
              <a:lnSpc>
                <a:spcPct val="100000"/>
              </a:lnSpc>
              <a:spcBef>
                <a:spcPts val="0"/>
              </a:spcBef>
              <a:spcAft>
                <a:spcPts val="0"/>
              </a:spcAft>
              <a:buClr>
                <a:schemeClr val="dk1"/>
              </a:buClr>
              <a:buSzPts val="1000"/>
              <a:buFont typeface="Calibri"/>
              <a:buNone/>
            </a:pPr>
            <a:endParaRPr sz="1000" b="0"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000"/>
              <a:buFont typeface="Calibri"/>
              <a:buNone/>
            </a:pPr>
            <a:endParaRPr sz="1000" b="0"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000"/>
              <a:buFont typeface="Calibri"/>
              <a:buNone/>
            </a:pPr>
            <a:endParaRPr sz="1000" b="0"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000"/>
              <a:buFont typeface="Calibri"/>
              <a:buNone/>
            </a:pPr>
            <a:endParaRPr sz="1000" b="0"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000"/>
              <a:buFont typeface="Calibri"/>
              <a:buNone/>
            </a:pPr>
            <a:r>
              <a:rPr lang="en-US" sz="1000" b="0" i="0" u="none" dirty="0">
                <a:solidFill>
                  <a:schemeClr val="dk1"/>
                </a:solidFill>
                <a:latin typeface="Calibri"/>
                <a:ea typeface="Calibri"/>
                <a:cs typeface="Calibri"/>
                <a:sym typeface="Calibri"/>
              </a:rPr>
              <a:t> </a:t>
            </a:r>
            <a:endParaRPr dirty="0"/>
          </a:p>
          <a:p>
            <a:pPr marL="0" marR="0" lvl="0" indent="0" algn="ctr" rtl="0">
              <a:lnSpc>
                <a:spcPct val="100000"/>
              </a:lnSpc>
              <a:spcBef>
                <a:spcPts val="0"/>
              </a:spcBef>
              <a:spcAft>
                <a:spcPts val="0"/>
              </a:spcAft>
              <a:buClr>
                <a:schemeClr val="dk1"/>
              </a:buClr>
              <a:buSzPts val="1000"/>
              <a:buFont typeface="Calibri"/>
              <a:buNone/>
            </a:pPr>
            <a:r>
              <a:rPr lang="en-US" sz="1000" b="0" i="0" u="none" dirty="0" err="1">
                <a:solidFill>
                  <a:schemeClr val="dk1"/>
                </a:solidFill>
                <a:latin typeface="Calibri"/>
                <a:ea typeface="Calibri"/>
                <a:cs typeface="Calibri"/>
                <a:sym typeface="Calibri"/>
              </a:rPr>
              <a:t>Fecha</a:t>
            </a:r>
            <a:r>
              <a:rPr lang="en-US" sz="1000" b="0" i="0" u="none" dirty="0">
                <a:solidFill>
                  <a:schemeClr val="dk1"/>
                </a:solidFill>
                <a:latin typeface="Calibri"/>
                <a:ea typeface="Calibri"/>
                <a:cs typeface="Calibri"/>
                <a:sym typeface="Calibri"/>
              </a:rPr>
              <a:t> de </a:t>
            </a:r>
            <a:r>
              <a:rPr lang="en-US" sz="1000" b="0" i="0" u="none" dirty="0" err="1">
                <a:solidFill>
                  <a:schemeClr val="dk1"/>
                </a:solidFill>
                <a:latin typeface="Calibri"/>
                <a:ea typeface="Calibri"/>
                <a:cs typeface="Calibri"/>
                <a:sym typeface="Calibri"/>
              </a:rPr>
              <a:t>elaboración</a:t>
            </a:r>
            <a:r>
              <a:rPr lang="en-US" sz="1000" b="0" i="0" u="none" dirty="0">
                <a:solidFill>
                  <a:schemeClr val="dk1"/>
                </a:solidFill>
                <a:latin typeface="Calibri"/>
                <a:ea typeface="Calibri"/>
                <a:cs typeface="Calibri"/>
                <a:sym typeface="Calibri"/>
              </a:rPr>
              <a:t>: </a:t>
            </a:r>
            <a:r>
              <a:rPr lang="en-US" sz="1000" b="0" i="0" u="none" dirty="0" smtClean="0">
                <a:solidFill>
                  <a:schemeClr val="dk1"/>
                </a:solidFill>
                <a:latin typeface="Calibri"/>
                <a:ea typeface="Calibri"/>
                <a:cs typeface="Calibri"/>
                <a:sym typeface="Calibri"/>
              </a:rPr>
              <a:t>24/08/18</a:t>
            </a:r>
            <a:endParaRPr dirty="0"/>
          </a:p>
          <a:p>
            <a:pPr marL="0" marR="0" lvl="0" indent="0" algn="ctr" rtl="0">
              <a:lnSpc>
                <a:spcPct val="100000"/>
              </a:lnSpc>
              <a:spcBef>
                <a:spcPts val="0"/>
              </a:spcBef>
              <a:spcAft>
                <a:spcPts val="0"/>
              </a:spcAft>
              <a:buClr>
                <a:schemeClr val="dk1"/>
              </a:buClr>
              <a:buSzPts val="1000"/>
              <a:buFont typeface="Calibri"/>
              <a:buNone/>
            </a:pPr>
            <a:r>
              <a:rPr lang="en-US" sz="1000" b="0" i="0" u="none" dirty="0">
                <a:solidFill>
                  <a:schemeClr val="dk1"/>
                </a:solidFill>
                <a:latin typeface="Calibri"/>
                <a:ea typeface="Calibri"/>
                <a:cs typeface="Calibri"/>
                <a:sym typeface="Calibri"/>
              </a:rPr>
              <a:t>Centro </a:t>
            </a:r>
            <a:r>
              <a:rPr lang="en-US" sz="1000" b="0" i="0" u="none" dirty="0" err="1">
                <a:solidFill>
                  <a:schemeClr val="dk1"/>
                </a:solidFill>
                <a:latin typeface="Calibri"/>
                <a:ea typeface="Calibri"/>
                <a:cs typeface="Calibri"/>
                <a:sym typeface="Calibri"/>
              </a:rPr>
              <a:t>Universitario</a:t>
            </a:r>
            <a:r>
              <a:rPr lang="en-US" sz="1000" b="0" i="0" u="none" dirty="0">
                <a:solidFill>
                  <a:schemeClr val="dk1"/>
                </a:solidFill>
                <a:latin typeface="Calibri"/>
                <a:ea typeface="Calibri"/>
                <a:cs typeface="Calibri"/>
                <a:sym typeface="Calibri"/>
              </a:rPr>
              <a:t> de </a:t>
            </a:r>
            <a:r>
              <a:rPr lang="en-US" sz="1000" b="0" i="0" u="none" dirty="0" err="1">
                <a:solidFill>
                  <a:schemeClr val="dk1"/>
                </a:solidFill>
                <a:latin typeface="Calibri"/>
                <a:ea typeface="Calibri"/>
                <a:cs typeface="Calibri"/>
                <a:sym typeface="Calibri"/>
              </a:rPr>
              <a:t>Ciencias</a:t>
            </a:r>
            <a:r>
              <a:rPr lang="en-US" sz="1000" b="0" i="0" u="none" dirty="0">
                <a:solidFill>
                  <a:schemeClr val="dk1"/>
                </a:solidFill>
                <a:latin typeface="Calibri"/>
                <a:ea typeface="Calibri"/>
                <a:cs typeface="Calibri"/>
                <a:sym typeface="Calibri"/>
              </a:rPr>
              <a:t> </a:t>
            </a:r>
            <a:r>
              <a:rPr lang="en-US" sz="1000" b="0" i="0" u="none" dirty="0" err="1">
                <a:solidFill>
                  <a:schemeClr val="dk1"/>
                </a:solidFill>
                <a:latin typeface="Calibri"/>
                <a:ea typeface="Calibri"/>
                <a:cs typeface="Calibri"/>
                <a:sym typeface="Calibri"/>
              </a:rPr>
              <a:t>Económico</a:t>
            </a:r>
            <a:r>
              <a:rPr lang="en-US" sz="1000" b="0" i="0" u="none" dirty="0">
                <a:solidFill>
                  <a:schemeClr val="dk1"/>
                </a:solidFill>
                <a:latin typeface="Calibri"/>
                <a:ea typeface="Calibri"/>
                <a:cs typeface="Calibri"/>
                <a:sym typeface="Calibri"/>
              </a:rPr>
              <a:t> </a:t>
            </a:r>
            <a:r>
              <a:rPr lang="en-US" sz="1000" b="0" i="0" u="none" dirty="0" err="1">
                <a:solidFill>
                  <a:schemeClr val="dk1"/>
                </a:solidFill>
                <a:latin typeface="Calibri"/>
                <a:ea typeface="Calibri"/>
                <a:cs typeface="Calibri"/>
                <a:sym typeface="Calibri"/>
              </a:rPr>
              <a:t>Administrativas</a:t>
            </a:r>
            <a:endParaRPr dirty="0"/>
          </a:p>
          <a:p>
            <a:pPr marL="0" marR="0" lvl="0" indent="0" algn="ctr" rtl="0">
              <a:lnSpc>
                <a:spcPct val="100000"/>
              </a:lnSpc>
              <a:spcBef>
                <a:spcPts val="0"/>
              </a:spcBef>
              <a:spcAft>
                <a:spcPts val="0"/>
              </a:spcAft>
              <a:buClr>
                <a:schemeClr val="dk1"/>
              </a:buClr>
              <a:buSzPts val="1000"/>
              <a:buFont typeface="Calibri"/>
              <a:buNone/>
            </a:pPr>
            <a:r>
              <a:rPr lang="en-US" sz="1000" b="0" i="0" u="none" dirty="0" err="1">
                <a:solidFill>
                  <a:schemeClr val="dk1"/>
                </a:solidFill>
                <a:latin typeface="Calibri"/>
                <a:ea typeface="Calibri"/>
                <a:cs typeface="Calibri"/>
                <a:sym typeface="Calibri"/>
              </a:rPr>
              <a:t>Coordinación</a:t>
            </a:r>
            <a:r>
              <a:rPr lang="en-US" sz="1000" b="0" i="0" u="none" dirty="0">
                <a:solidFill>
                  <a:schemeClr val="dk1"/>
                </a:solidFill>
                <a:latin typeface="Calibri"/>
                <a:ea typeface="Calibri"/>
                <a:cs typeface="Calibri"/>
                <a:sym typeface="Calibri"/>
              </a:rPr>
              <a:t> de </a:t>
            </a:r>
            <a:r>
              <a:rPr lang="en-US" sz="1000" b="0" i="0" u="none" dirty="0" err="1">
                <a:solidFill>
                  <a:schemeClr val="dk1"/>
                </a:solidFill>
                <a:latin typeface="Calibri"/>
                <a:ea typeface="Calibri"/>
                <a:cs typeface="Calibri"/>
                <a:sym typeface="Calibri"/>
              </a:rPr>
              <a:t>Tecnologías</a:t>
            </a:r>
            <a:r>
              <a:rPr lang="en-US" sz="1000" b="0" i="0" u="none" dirty="0">
                <a:solidFill>
                  <a:schemeClr val="dk1"/>
                </a:solidFill>
                <a:latin typeface="Calibri"/>
                <a:ea typeface="Calibri"/>
                <a:cs typeface="Calibri"/>
                <a:sym typeface="Calibri"/>
              </a:rPr>
              <a:t> para el </a:t>
            </a:r>
            <a:r>
              <a:rPr lang="en-US" sz="1000" b="0" i="0" u="none" dirty="0" err="1">
                <a:solidFill>
                  <a:schemeClr val="dk1"/>
                </a:solidFill>
                <a:latin typeface="Calibri"/>
                <a:ea typeface="Calibri"/>
                <a:cs typeface="Calibri"/>
                <a:sym typeface="Calibri"/>
              </a:rPr>
              <a:t>Aprendizaje</a:t>
            </a:r>
            <a:endParaRPr dirty="0"/>
          </a:p>
          <a:p>
            <a:pPr marL="0" marR="0" lvl="0" indent="0" algn="ctr" rtl="0">
              <a:lnSpc>
                <a:spcPct val="100000"/>
              </a:lnSpc>
              <a:spcBef>
                <a:spcPts val="0"/>
              </a:spcBef>
              <a:spcAft>
                <a:spcPts val="0"/>
              </a:spcAft>
              <a:buClr>
                <a:schemeClr val="dk1"/>
              </a:buClr>
              <a:buSzPts val="1000"/>
              <a:buFont typeface="Calibri"/>
              <a:buNone/>
            </a:pPr>
            <a:r>
              <a:rPr lang="en-US" sz="1000" b="0" i="0" u="none" dirty="0" err="1">
                <a:solidFill>
                  <a:schemeClr val="dk1"/>
                </a:solidFill>
                <a:latin typeface="Calibri"/>
                <a:ea typeface="Calibri"/>
                <a:cs typeface="Calibri"/>
                <a:sym typeface="Calibri"/>
              </a:rPr>
              <a:t>Unidad</a:t>
            </a:r>
            <a:r>
              <a:rPr lang="en-US" sz="1000" b="0" i="0" u="none" dirty="0">
                <a:solidFill>
                  <a:schemeClr val="dk1"/>
                </a:solidFill>
                <a:latin typeface="Calibri"/>
                <a:ea typeface="Calibri"/>
                <a:cs typeface="Calibri"/>
                <a:sym typeface="Calibri"/>
              </a:rPr>
              <a:t> de </a:t>
            </a:r>
            <a:r>
              <a:rPr lang="en-US" sz="1000" b="0" i="0" u="none" dirty="0" err="1">
                <a:solidFill>
                  <a:schemeClr val="dk1"/>
                </a:solidFill>
                <a:latin typeface="Calibri"/>
                <a:ea typeface="Calibri"/>
                <a:cs typeface="Calibri"/>
                <a:sym typeface="Calibri"/>
              </a:rPr>
              <a:t>Diseño</a:t>
            </a:r>
            <a:r>
              <a:rPr lang="en-US" sz="1000" b="0" i="0" u="none" dirty="0">
                <a:solidFill>
                  <a:schemeClr val="dk1"/>
                </a:solidFill>
                <a:latin typeface="Calibri"/>
                <a:ea typeface="Calibri"/>
                <a:cs typeface="Calibri"/>
                <a:sym typeface="Calibri"/>
              </a:rPr>
              <a:t> </a:t>
            </a:r>
            <a:r>
              <a:rPr lang="en-US" sz="1000" b="0" i="0" u="none" dirty="0" err="1">
                <a:solidFill>
                  <a:schemeClr val="dk1"/>
                </a:solidFill>
                <a:latin typeface="Calibri"/>
                <a:ea typeface="Calibri"/>
                <a:cs typeface="Calibri"/>
                <a:sym typeface="Calibri"/>
              </a:rPr>
              <a:t>Educativo</a:t>
            </a:r>
            <a:endParaRPr dirty="0"/>
          </a:p>
          <a:p>
            <a:pPr marL="0" marR="0" lvl="0" indent="0" algn="ctr" rtl="0">
              <a:lnSpc>
                <a:spcPct val="100000"/>
              </a:lnSpc>
              <a:spcBef>
                <a:spcPts val="0"/>
              </a:spcBef>
              <a:spcAft>
                <a:spcPts val="0"/>
              </a:spcAft>
              <a:buClr>
                <a:schemeClr val="dk1"/>
              </a:buClr>
              <a:buSzPts val="1000"/>
              <a:buFont typeface="Calibri"/>
              <a:buNone/>
            </a:pPr>
            <a:r>
              <a:rPr lang="en-US" sz="1000" b="0" i="0" u="none" dirty="0">
                <a:solidFill>
                  <a:schemeClr val="dk1"/>
                </a:solidFill>
                <a:latin typeface="Calibri"/>
                <a:ea typeface="Calibri"/>
                <a:cs typeface="Calibri"/>
                <a:sym typeface="Calibri"/>
              </a:rPr>
              <a:t>Zapopan, Jalisco 201</a:t>
            </a:r>
            <a:r>
              <a:rPr lang="en-US" sz="1000" dirty="0">
                <a:solidFill>
                  <a:schemeClr val="dk1"/>
                </a:solidFill>
                <a:latin typeface="Calibri"/>
                <a:ea typeface="Calibri"/>
                <a:cs typeface="Calibri"/>
                <a:sym typeface="Calibri"/>
              </a:rPr>
              <a:t>8</a:t>
            </a:r>
            <a:r>
              <a:rPr lang="en-US" sz="1200" b="0" i="0" u="none" dirty="0">
                <a:solidFill>
                  <a:schemeClr val="dk1"/>
                </a:solidFill>
                <a:latin typeface="Calibri"/>
                <a:ea typeface="Calibri"/>
                <a:cs typeface="Calibri"/>
                <a:sym typeface="Calibri"/>
              </a:rPr>
              <a: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p:nvPr/>
        </p:nvSpPr>
        <p:spPr>
          <a:xfrm>
            <a:off x="0" y="0"/>
            <a:ext cx="9144000" cy="6858000"/>
          </a:xfrm>
          <a:prstGeom prst="rect">
            <a:avLst/>
          </a:prstGeom>
          <a:solidFill>
            <a:schemeClr val="lt1"/>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pic>
        <p:nvPicPr>
          <p:cNvPr id="144" name="Google Shape;144;p24" descr="portada RF-01.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4" descr="portadaA.pd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0" name="Google Shape;90;p14"/>
          <p:cNvSpPr txBox="1"/>
          <p:nvPr/>
        </p:nvSpPr>
        <p:spPr>
          <a:xfrm>
            <a:off x="4287521" y="2824482"/>
            <a:ext cx="5551170" cy="1030922"/>
          </a:xfrm>
          <a:prstGeom prst="rect">
            <a:avLst/>
          </a:prstGeom>
          <a:noFill/>
          <a:ln>
            <a:noFill/>
          </a:ln>
        </p:spPr>
        <p:txBody>
          <a:bodyPr spcFirstLastPara="1" wrap="square" lIns="91425" tIns="45700" rIns="91425" bIns="45700" anchor="t" anchorCtr="0">
            <a:noAutofit/>
          </a:bodyPr>
          <a:lstStyle/>
          <a:p>
            <a:pPr lvl="0">
              <a:buClr>
                <a:schemeClr val="lt1"/>
              </a:buClr>
              <a:buSzPts val="2800"/>
            </a:pPr>
            <a:r>
              <a:rPr lang="es-MX" sz="2400" dirty="0">
                <a:solidFill>
                  <a:schemeClr val="bg1"/>
                </a:solidFill>
                <a:latin typeface="+mn-lt"/>
                <a:cs typeface="Calibri" panose="020F0502020204030204" pitchFamily="34" charset="0"/>
              </a:rPr>
              <a:t>Adaptabilidad del producto/servicio </a:t>
            </a:r>
            <a:endParaRPr lang="es-MX" sz="2400" dirty="0" smtClean="0">
              <a:solidFill>
                <a:schemeClr val="bg1"/>
              </a:solidFill>
              <a:latin typeface="+mn-lt"/>
              <a:cs typeface="Calibri" panose="020F0502020204030204" pitchFamily="34" charset="0"/>
            </a:endParaRPr>
          </a:p>
          <a:p>
            <a:pPr lvl="0">
              <a:buClr>
                <a:schemeClr val="lt1"/>
              </a:buClr>
              <a:buSzPts val="2800"/>
            </a:pPr>
            <a:r>
              <a:rPr lang="es-MX" sz="2400" dirty="0" smtClean="0">
                <a:solidFill>
                  <a:schemeClr val="bg1"/>
                </a:solidFill>
                <a:latin typeface="+mn-lt"/>
                <a:cs typeface="Calibri" panose="020F0502020204030204" pitchFamily="34" charset="0"/>
              </a:rPr>
              <a:t>a </a:t>
            </a:r>
            <a:r>
              <a:rPr lang="es-MX" sz="2400" dirty="0">
                <a:solidFill>
                  <a:schemeClr val="bg1"/>
                </a:solidFill>
                <a:latin typeface="+mn-lt"/>
                <a:cs typeface="Calibri" panose="020F0502020204030204" pitchFamily="34" charset="0"/>
              </a:rPr>
              <a:t>los </a:t>
            </a:r>
            <a:r>
              <a:rPr lang="es-MX" sz="2400" dirty="0" smtClean="0">
                <a:solidFill>
                  <a:schemeClr val="bg1"/>
                </a:solidFill>
                <a:latin typeface="+mn-lt"/>
                <a:cs typeface="Calibri" panose="020F0502020204030204" pitchFamily="34" charset="0"/>
              </a:rPr>
              <a:t>clientes</a:t>
            </a:r>
            <a:r>
              <a:rPr lang="en-US" sz="2800" b="0" i="0" u="none" strike="noStrike" cap="none" dirty="0" smtClean="0">
                <a:solidFill>
                  <a:schemeClr val="lt1"/>
                </a:solidFill>
                <a:latin typeface="+mn-lt"/>
                <a:ea typeface="Times"/>
                <a:cs typeface="Calibri" panose="020F0502020204030204" pitchFamily="34" charset="0"/>
                <a:sym typeface="Times"/>
              </a:rPr>
              <a:t> </a:t>
            </a:r>
            <a:endParaRPr dirty="0">
              <a:latin typeface="+mn-lt"/>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5" descr="azul.pd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 name="Marcador de contenido 2"/>
          <p:cNvSpPr txBox="1">
            <a:spLocks/>
          </p:cNvSpPr>
          <p:nvPr/>
        </p:nvSpPr>
        <p:spPr>
          <a:xfrm>
            <a:off x="606266" y="1261843"/>
            <a:ext cx="7931468" cy="302567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dirty="0" smtClean="0"/>
              <a:t>La adaptación del producto es el proceso por el cual el producto se modifica para que sea bien acogido por diferentes clientes o mercados. </a:t>
            </a:r>
          </a:p>
          <a:p>
            <a:pPr algn="just"/>
            <a:endParaRPr lang="es-MX" sz="1800" dirty="0" smtClean="0"/>
          </a:p>
          <a:p>
            <a:pPr algn="just"/>
            <a:r>
              <a:rPr lang="es-MX" sz="1800" dirty="0" smtClean="0"/>
              <a:t>La adaptación es también importante para empresas que quieren introducir nuevos productos en nuevos mercados pero no tienen los recursos o medios suficientes para desarrollar artículos completamente nuevos.</a:t>
            </a:r>
          </a:p>
          <a:p>
            <a:endParaRPr lang="es-MX" dirty="0"/>
          </a:p>
        </p:txBody>
      </p:sp>
      <p:pic>
        <p:nvPicPr>
          <p:cNvPr id="1026" name="Picture 2" descr="çµå­åå¡çç¬¦å·åäºèç½è´­ç©åç´  â å¾åºç¢éå¾ç#"/>
          <p:cNvPicPr>
            <a:picLocks noChangeAspect="1" noChangeArrowheads="1"/>
          </p:cNvPicPr>
          <p:nvPr/>
        </p:nvPicPr>
        <p:blipFill rotWithShape="1">
          <a:blip r:embed="rId4">
            <a:extLst>
              <a:ext uri="{28A0092B-C50C-407E-A947-70E740481C1C}">
                <a14:useLocalDpi xmlns:a14="http://schemas.microsoft.com/office/drawing/2010/main" val="0"/>
              </a:ext>
            </a:extLst>
          </a:blip>
          <a:srcRect l="7840" t="7309" r="6020" b="5303"/>
          <a:stretch/>
        </p:blipFill>
        <p:spPr bwMode="auto">
          <a:xfrm>
            <a:off x="2799080" y="3429000"/>
            <a:ext cx="3545840" cy="3196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p:nvPr/>
        </p:nvSpPr>
        <p:spPr>
          <a:xfrm>
            <a:off x="0" y="6264275"/>
            <a:ext cx="9144000" cy="385762"/>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graphicFrame>
        <p:nvGraphicFramePr>
          <p:cNvPr id="3" name="2 Diagrama"/>
          <p:cNvGraphicFramePr/>
          <p:nvPr>
            <p:extLst>
              <p:ext uri="{D42A27DB-BD31-4B8C-83A1-F6EECF244321}">
                <p14:modId xmlns:p14="http://schemas.microsoft.com/office/powerpoint/2010/main" val="810686812"/>
              </p:ext>
            </p:extLst>
          </p:nvPr>
        </p:nvGraphicFramePr>
        <p:xfrm>
          <a:off x="4094480" y="1437640"/>
          <a:ext cx="4907280" cy="3266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Elipse"/>
          <p:cNvSpPr/>
          <p:nvPr/>
        </p:nvSpPr>
        <p:spPr>
          <a:xfrm>
            <a:off x="162560" y="1280160"/>
            <a:ext cx="3688080" cy="3312160"/>
          </a:xfrm>
          <a:prstGeom prst="ellipse">
            <a:avLst/>
          </a:prstGeom>
          <a:solidFill>
            <a:schemeClr val="accent1">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731520" y="1849120"/>
            <a:ext cx="2550160" cy="1938992"/>
          </a:xfrm>
          <a:prstGeom prst="rect">
            <a:avLst/>
          </a:prstGeom>
          <a:noFill/>
        </p:spPr>
        <p:txBody>
          <a:bodyPr wrap="square" rtlCol="0">
            <a:spAutoFit/>
          </a:bodyPr>
          <a:lstStyle/>
          <a:p>
            <a:r>
              <a:rPr lang="es-MX" sz="2400" dirty="0" smtClean="0">
                <a:solidFill>
                  <a:schemeClr val="bg1"/>
                </a:solidFill>
              </a:rPr>
              <a:t>Factores que </a:t>
            </a:r>
            <a:r>
              <a:rPr lang="es-MX" sz="2400" dirty="0">
                <a:solidFill>
                  <a:schemeClr val="bg1"/>
                </a:solidFill>
              </a:rPr>
              <a:t>influyen en mayor medida en la adaptación del producto/servicio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Marcador de contenido 2"/>
          <p:cNvSpPr txBox="1">
            <a:spLocks/>
          </p:cNvSpPr>
          <p:nvPr/>
        </p:nvSpPr>
        <p:spPr>
          <a:xfrm>
            <a:off x="4358640" y="1362938"/>
            <a:ext cx="4683760" cy="437142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dirty="0" smtClean="0"/>
              <a:t>Es conveniente basar la estrategia de adaptación del producto en las necesidades del cliente. Al comparar las características que los clientes consideran importantes con las especificaciones que ya tiene nuestro producto, se pueden identificar nichos y oportunidades para mejorar su posicionamiento.</a:t>
            </a:r>
          </a:p>
          <a:p>
            <a:pPr algn="just"/>
            <a:endParaRPr lang="es-MX" sz="1800" dirty="0" smtClean="0"/>
          </a:p>
          <a:p>
            <a:pPr algn="just"/>
            <a:r>
              <a:rPr lang="es-MX" sz="1800" dirty="0" smtClean="0"/>
              <a:t>	Los comentarios sobre productos similares que los usuarios dejan en páginas web de compras en línea o en redes sociales pueden darnos una pista sobre los pasos a dar para satisfacer lo que busca el público general.</a:t>
            </a:r>
          </a:p>
          <a:p>
            <a:endParaRPr lang="es-MX" sz="1800" dirty="0"/>
          </a:p>
        </p:txBody>
      </p:sp>
      <p:sp>
        <p:nvSpPr>
          <p:cNvPr id="4" name="Título 1"/>
          <p:cNvSpPr txBox="1">
            <a:spLocks/>
          </p:cNvSpPr>
          <p:nvPr/>
        </p:nvSpPr>
        <p:spPr>
          <a:xfrm>
            <a:off x="2724626" y="399457"/>
            <a:ext cx="3694747" cy="4381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400" dirty="0" smtClean="0"/>
              <a:t>Investigación del cliente</a:t>
            </a:r>
            <a:endParaRPr lang="es-MX" sz="2400" dirty="0"/>
          </a:p>
        </p:txBody>
      </p:sp>
      <p:pic>
        <p:nvPicPr>
          <p:cNvPr id="2050" name="Picture 2" descr="Download InvestigaciÃ³n del cliente ilustraciÃ³n del vector. IlustraciÃ³n de comercial - 84360943"/>
          <p:cNvPicPr>
            <a:picLocks noChangeAspect="1" noChangeArrowheads="1"/>
          </p:cNvPicPr>
          <p:nvPr/>
        </p:nvPicPr>
        <p:blipFill rotWithShape="1">
          <a:blip r:embed="rId3">
            <a:extLst>
              <a:ext uri="{28A0092B-C50C-407E-A947-70E740481C1C}">
                <a14:useLocalDpi xmlns:a14="http://schemas.microsoft.com/office/drawing/2010/main" val="0"/>
              </a:ext>
            </a:extLst>
          </a:blip>
          <a:srcRect l="3001" t="2230" r="8517"/>
          <a:stretch/>
        </p:blipFill>
        <p:spPr bwMode="auto">
          <a:xfrm>
            <a:off x="233680" y="1314767"/>
            <a:ext cx="3799840" cy="4391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Marcador de contenido 2"/>
          <p:cNvSpPr txBox="1">
            <a:spLocks/>
          </p:cNvSpPr>
          <p:nvPr/>
        </p:nvSpPr>
        <p:spPr>
          <a:xfrm>
            <a:off x="692626" y="1159599"/>
            <a:ext cx="7758748" cy="199000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dirty="0" smtClean="0"/>
              <a:t>Para tener éxito, se debe llevar a cabo una investigación de aquellos mercados que nos interesan y su potencial impacto en nuestra actividad, en términos de tiempo y costo de adaptación.</a:t>
            </a:r>
          </a:p>
          <a:p>
            <a:pPr algn="just"/>
            <a:r>
              <a:rPr lang="es-MX" sz="1800" dirty="0" smtClean="0"/>
              <a:t>	Las estrategias de adaptación de producto se han de desarrollar teniendo en cuenta una serie de factores como: preferencias culturales, precio, estándares de calidad, sistemas métricos, legislación, servicio y asistencia.</a:t>
            </a:r>
            <a:endParaRPr lang="es-MX" sz="1800" dirty="0"/>
          </a:p>
        </p:txBody>
      </p:sp>
      <p:sp>
        <p:nvSpPr>
          <p:cNvPr id="4" name="Título 1"/>
          <p:cNvSpPr txBox="1">
            <a:spLocks/>
          </p:cNvSpPr>
          <p:nvPr/>
        </p:nvSpPr>
        <p:spPr>
          <a:xfrm>
            <a:off x="2612866" y="525360"/>
            <a:ext cx="3918267" cy="4586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400" dirty="0" smtClean="0"/>
              <a:t>Investigación del mercado</a:t>
            </a:r>
            <a:endParaRPr lang="es-MX" sz="2400" dirty="0"/>
          </a:p>
        </p:txBody>
      </p:sp>
      <p:sp>
        <p:nvSpPr>
          <p:cNvPr id="2" name="AutoShape 2" descr="https://qph.fs.quoracdn.net/main-qimg-a14e1a402bc9b7e46e019e34d5425b5c.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https://qph.fs.quoracdn.net/main-qimg-a14e1a402bc9b7e46e019e34d5425b5c.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https://qph.fs.quoracdn.net/main-qimg-a14e1a402bc9b7e46e019e34d5425b5c.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s://qph.fs.quoracdn.net/main-qimg-a14e1a402bc9b7e46e019e34d5425b5c.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82" name="Picture 10" descr="marketing intelig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184" y="3429000"/>
            <a:ext cx="5711629" cy="284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Marcador de contenido 2"/>
          <p:cNvSpPr txBox="1">
            <a:spLocks/>
          </p:cNvSpPr>
          <p:nvPr/>
        </p:nvSpPr>
        <p:spPr>
          <a:xfrm>
            <a:off x="135573" y="1846420"/>
            <a:ext cx="4202747" cy="387699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dirty="0" smtClean="0"/>
              <a:t>La adaptación del producto es también una importante estrategia para salvar amenazas de competidores. Si nuestra competencia introduce nuevos productos que mejoran nuestra oferta, conseguirán una sustancial ventaja respecto de nuestra empresa en la cobertura de cuotas de mercado.</a:t>
            </a:r>
          </a:p>
          <a:p>
            <a:pPr algn="just"/>
            <a:endParaRPr lang="es-MX" sz="1800" dirty="0" smtClean="0"/>
          </a:p>
          <a:p>
            <a:pPr algn="just"/>
            <a:r>
              <a:rPr lang="es-MX" sz="1800" dirty="0" smtClean="0"/>
              <a:t>	Por medio del análisis de las especificaciones de producto de nuestros competidores, se pueden identificar los aspectos a mejorar en nuestro producto. </a:t>
            </a:r>
            <a:endParaRPr lang="es-MX" sz="1800" dirty="0"/>
          </a:p>
        </p:txBody>
      </p:sp>
      <p:sp>
        <p:nvSpPr>
          <p:cNvPr id="4" name="Título 1"/>
          <p:cNvSpPr txBox="1">
            <a:spLocks/>
          </p:cNvSpPr>
          <p:nvPr/>
        </p:nvSpPr>
        <p:spPr>
          <a:xfrm>
            <a:off x="3528167" y="466118"/>
            <a:ext cx="2087665" cy="4787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400" dirty="0"/>
              <a:t>C</a:t>
            </a:r>
            <a:r>
              <a:rPr lang="es-MX" sz="2400" dirty="0" smtClean="0"/>
              <a:t>ompetencia</a:t>
            </a:r>
            <a:endParaRPr lang="es-MX" dirty="0"/>
          </a:p>
        </p:txBody>
      </p:sp>
      <p:pic>
        <p:nvPicPr>
          <p:cNvPr id="4098" name="Picture 2" descr="inglÃ©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3354"/>
            <a:ext cx="4586304" cy="4683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4" name="Marcador de contenido 2"/>
          <p:cNvSpPr txBox="1">
            <a:spLocks/>
          </p:cNvSpPr>
          <p:nvPr/>
        </p:nvSpPr>
        <p:spPr>
          <a:xfrm>
            <a:off x="545305" y="1423658"/>
            <a:ext cx="8053388" cy="173610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dirty="0" smtClean="0"/>
              <a:t>En un entorno tan competitivo no nos podemos dar el lujo de quedarnos sentados creyendo que nuestra idea o producto será innovador para siempre. La obligación que tenemos como marcas es estar al día, ser conscientes de que las fórmulas del pasado no van a funcionar en el presente.</a:t>
            </a:r>
          </a:p>
          <a:p>
            <a:endParaRPr lang="es-MX" dirty="0"/>
          </a:p>
        </p:txBody>
      </p:sp>
      <p:sp>
        <p:nvSpPr>
          <p:cNvPr id="5" name="Título 1"/>
          <p:cNvSpPr txBox="1">
            <a:spLocks/>
          </p:cNvSpPr>
          <p:nvPr/>
        </p:nvSpPr>
        <p:spPr>
          <a:xfrm>
            <a:off x="1911826" y="618519"/>
            <a:ext cx="5320347" cy="4787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400" dirty="0" smtClean="0"/>
              <a:t>Innovación como ventaja competitiva</a:t>
            </a:r>
            <a:endParaRPr lang="es-MX" sz="2400" dirty="0"/>
          </a:p>
        </p:txBody>
      </p:sp>
      <p:pic>
        <p:nvPicPr>
          <p:cNvPr id="5122" name="Picture 2" descr="Inno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759" y="2943532"/>
            <a:ext cx="6547485" cy="3203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2;p20"/>
          <p:cNvSpPr txBox="1"/>
          <p:nvPr/>
        </p:nvSpPr>
        <p:spPr>
          <a:xfrm>
            <a:off x="0" y="6264275"/>
            <a:ext cx="9144000" cy="385800"/>
          </a:xfrm>
          <a:prstGeom prst="rect">
            <a:avLst/>
          </a:prstGeom>
          <a:solidFill>
            <a:srgbClr val="191E3C"/>
          </a:solidFill>
          <a:ln w="9525" cap="flat" cmpd="sng">
            <a:solidFill>
              <a:srgbClr val="4A7EBB"/>
            </a:solidFill>
            <a:prstDash val="solid"/>
            <a:miter lim="800000"/>
            <a:headEnd type="none" w="sm" len="sm"/>
            <a:tailEnd type="none" w="sm" len="sm"/>
          </a:ln>
          <a:effectLst>
            <a:outerShdw blurRad="63500" dist="38100" dir="2700000">
              <a:srgbClr val="80808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3" name="Marcador de contenido 2"/>
          <p:cNvSpPr txBox="1">
            <a:spLocks/>
          </p:cNvSpPr>
          <p:nvPr/>
        </p:nvSpPr>
        <p:spPr>
          <a:xfrm>
            <a:off x="987910" y="3186783"/>
            <a:ext cx="7168180" cy="22742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dirty="0" smtClean="0"/>
              <a:t>El gran objetivo de generar innovación es crear una ventaja competitiva para que los clientes puedan percibir aquellas oportunidades totalmente nuevas, o bien atender a ese mercado que otras marcas han descuidado u olvidado en el camino.</a:t>
            </a:r>
          </a:p>
          <a:p>
            <a:pPr algn="just"/>
            <a:r>
              <a:rPr lang="es-MX" sz="1800" dirty="0"/>
              <a:t>	</a:t>
            </a:r>
            <a:r>
              <a:rPr lang="es-MX" sz="1800" dirty="0" smtClean="0"/>
              <a:t>Los competidores reaccionan con lentitud, debido a que la estrategia es tomar por sorpresa, ahí es donde nuestra innovación se convierte en ventaja competitiva</a:t>
            </a:r>
            <a:r>
              <a:rPr lang="es-MX" dirty="0" smtClean="0"/>
              <a:t>.</a:t>
            </a:r>
            <a:endParaRPr lang="es-MX" dirty="0"/>
          </a:p>
        </p:txBody>
      </p:sp>
      <p:pic>
        <p:nvPicPr>
          <p:cNvPr id="6146" name="Picture 2" descr="http://3.bp.blogspot.com/-Cdykl9ftLGw/TnuoWcrmC8I/AAAAAAAAAd8/Lc_drYfuY8o/s640/innov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8" y="539115"/>
            <a:ext cx="8799804" cy="202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6523"/>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626</Words>
  <Application>Microsoft Office PowerPoint</Application>
  <PresentationFormat>Presentación en pantalla (4:3)</PresentationFormat>
  <Paragraphs>92</Paragraphs>
  <Slides>17</Slides>
  <Notes>12</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Isa</cp:lastModifiedBy>
  <cp:revision>9</cp:revision>
  <dcterms:modified xsi:type="dcterms:W3CDTF">2018-08-24T17:07:05Z</dcterms:modified>
</cp:coreProperties>
</file>